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2" r:id="rId12"/>
    <p:sldId id="261" r:id="rId13"/>
    <p:sldId id="265" r:id="rId14"/>
    <p:sldId id="264" r:id="rId15"/>
    <p:sldId id="263" r:id="rId16"/>
    <p:sldId id="266" r:id="rId17"/>
    <p:sldId id="268" r:id="rId18"/>
    <p:sldId id="269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CC"/>
    <a:srgbClr val="00FFFF"/>
    <a:srgbClr val="FFCC00"/>
    <a:srgbClr val="66FF33"/>
    <a:srgbClr val="FFFF00"/>
    <a:srgbClr val="CC3300"/>
    <a:srgbClr val="FF00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31" autoAdjust="0"/>
  </p:normalViewPr>
  <p:slideViewPr>
    <p:cSldViewPr>
      <p:cViewPr>
        <p:scale>
          <a:sx n="53" d="100"/>
          <a:sy n="53" d="100"/>
        </p:scale>
        <p:origin x="-99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09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2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68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98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409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78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4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2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60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514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267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3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3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118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01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667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010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3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537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812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0009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4869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485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9976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93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5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6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9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8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EC7BD-5497-40AC-8BE4-9ACBC9AFD4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1/28/2015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CEC1E-652F-422A-B998-2971EC1C1B1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1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886" y="209763"/>
            <a:ext cx="8384694" cy="13904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7200" u="sng" dirty="0" smtClean="0">
                <a:solidFill>
                  <a:srgbClr val="0000FF"/>
                </a:solidFill>
                <a:latin typeface="Rage Italic" panose="03070502040507070304" pitchFamily="66" charset="0"/>
              </a:rPr>
              <a:t>Verbs Have Moods Too</a:t>
            </a:r>
            <a:r>
              <a:rPr lang="en-US" sz="7200" dirty="0" smtClean="0">
                <a:solidFill>
                  <a:srgbClr val="0000FF"/>
                </a:solidFill>
                <a:latin typeface="Rage Italic" panose="03070502040507070304" pitchFamily="66" charset="0"/>
              </a:rPr>
              <a:t>!</a:t>
            </a:r>
            <a:endParaRPr lang="en-US" sz="7200" dirty="0">
              <a:solidFill>
                <a:srgbClr val="0000FF"/>
              </a:solidFill>
              <a:latin typeface="Rage Italic" panose="03070502040507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34363">
            <a:off x="364116" y="2187876"/>
            <a:ext cx="3102076" cy="2537882"/>
          </a:xfrm>
          <a:solidFill>
            <a:srgbClr val="0000FF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Indicative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Imperative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Interrogative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Subjunctive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90204" pitchFamily="34" charset="0"/>
                <a:cs typeface="Aparajita" panose="020B0604020202020204" pitchFamily="34" charset="0"/>
              </a:rPr>
              <a:t>Conditional</a:t>
            </a:r>
            <a:endParaRPr lang="en-US" sz="2400" dirty="0">
              <a:solidFill>
                <a:schemeClr val="bg1"/>
              </a:solidFill>
              <a:latin typeface="Arial Black" panose="020B0A04020102090204" pitchFamily="34" charset="0"/>
              <a:cs typeface="Aparajita" panose="020B0604020202020204" pitchFamily="34" charset="0"/>
            </a:endParaRPr>
          </a:p>
        </p:txBody>
      </p:sp>
      <p:pic>
        <p:nvPicPr>
          <p:cNvPr id="1028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711" y="1945532"/>
            <a:ext cx="1004784" cy="1004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38" y="1945531"/>
            <a:ext cx="1004783" cy="10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Sijxhzc3DecGeM5DKe43vyO4pX6ab7bdIiMi-76pdIq4zjqpJ22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90" y="3176221"/>
            <a:ext cx="2775219" cy="109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53936" y="2447924"/>
            <a:ext cx="3436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 DARLING" panose="02000000000000000000" pitchFamily="2" charset="0"/>
              </a:rPr>
              <a:t>Verb</a:t>
            </a:r>
            <a:endParaRPr lang="en-US" sz="7200" dirty="0">
              <a:latin typeface="AR DARLING" panose="02000000000000000000" pitchFamily="2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36" y="4272508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 descr="https://encrypted-tbn2.gstatic.com/images?q=tbn:ANd9GcQv0nSMDdxBP75l3FBhrL2dZFLsayTpzbxjYxVSbqdEQl0xNEAz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052" y="4296599"/>
            <a:ext cx="1004783" cy="100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01917" y="4701218"/>
            <a:ext cx="3436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 DARLING" panose="02000000000000000000" pitchFamily="2" charset="0"/>
              </a:rPr>
              <a:t>Verb</a:t>
            </a:r>
            <a:endParaRPr lang="en-US" sz="7200" dirty="0">
              <a:latin typeface="AR DARLING" panose="02000000000000000000" pitchFamily="2" charset="0"/>
            </a:endParaRPr>
          </a:p>
        </p:txBody>
      </p:sp>
      <p:pic>
        <p:nvPicPr>
          <p:cNvPr id="1033" name="Picture 9" descr="https://encrypted-tbn3.gstatic.com/images?q=tbn:ANd9GcQkj2w0x0r-pbTwKWhGhqKAVa3hvDxbkQY1nxZs2LJWx9-leNzbj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71" y="5631087"/>
            <a:ext cx="173463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165" y="4266456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664" y="4266456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39" y="4452546"/>
            <a:ext cx="3438525" cy="194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https://encrypted-tbn2.gstatic.com/images?q=tbn:ANd9GcS4WFZBvu4GdlvA4tP5oNpTx9z0K6BWWimvvLGMMAMiEDLXtpx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62625"/>
            <a:ext cx="2017980" cy="105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02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Albertus Medium" panose="020E0602030304020304" pitchFamily="34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99"/>
                </a:solidFill>
                <a:latin typeface="Bernard MT Condensed" panose="02050806060905020404" pitchFamily="18" charset="0"/>
              </a:rPr>
              <a:t>If you study for this quiz, you will get an “A”.</a:t>
            </a:r>
            <a:r>
              <a:rPr lang="en-US" sz="4800" dirty="0" smtClean="0">
                <a:solidFill>
                  <a:prstClr val="black"/>
                </a:solidFill>
                <a:latin typeface="AR JULIAN" panose="02000000000000000000" pitchFamily="2" charset="0"/>
              </a:rPr>
              <a:t>. </a:t>
            </a:r>
            <a:endParaRPr lang="en-US" sz="4800" dirty="0">
              <a:solidFill>
                <a:prstClr val="black"/>
              </a:solidFill>
              <a:latin typeface="AR JULI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1492" y="4298576"/>
            <a:ext cx="3396343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D. Conditional</a:t>
            </a: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64727" y="5383507"/>
            <a:ext cx="1796143" cy="76944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  <p:pic>
        <p:nvPicPr>
          <p:cNvPr id="3077" name="Picture 5" descr="C:\Documents and Settings\rachel.duncan\Local Settings\Temporary Internet Files\Content.IE5\KIK7O22H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17155"/>
            <a:ext cx="2133600" cy="206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>
                <a:lumMod val="92000"/>
              </a:srgb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Blackadder ITC" panose="04020505051007020D02" pitchFamily="82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Bring your animals inside in the winter. </a:t>
            </a:r>
            <a:endParaRPr lang="en-US" sz="4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4343399"/>
            <a:ext cx="35106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Britannic Bold" panose="020B0903060703020204" pitchFamily="34" charset="0"/>
              </a:rPr>
              <a:t>B. Imperative</a:t>
            </a:r>
            <a:endParaRPr lang="en-US" sz="4400" dirty="0">
              <a:solidFill>
                <a:prstClr val="black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hdwallpapers3d.com/wp-content/uploads/2013/05/justin-bieber-2012-justin-bieber-32249359-2000-19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5789">
            <a:off x="237763" y="1150824"/>
            <a:ext cx="3767853" cy="34642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27087">
            <a:off x="4267199" y="658913"/>
            <a:ext cx="4513987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So… Can you help The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Bieb’s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out??? What is wrong with his song?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648200"/>
            <a:ext cx="44958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</a:rPr>
              <a:t>“If I Was Your Boyfriend”</a:t>
            </a:r>
            <a:endParaRPr lang="en-US" sz="4800" dirty="0"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388971">
            <a:off x="4618743" y="2847428"/>
            <a:ext cx="4182588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In what mood is the verb in the title of his song?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34639">
            <a:off x="5344766" y="5002900"/>
            <a:ext cx="345588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Subjunctive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5" y="34601"/>
            <a:ext cx="414013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Poor </a:t>
            </a:r>
            <a:r>
              <a:rPr lang="en-US" sz="2800" dirty="0" err="1">
                <a:latin typeface="Book Antiqua" panose="02040602050305030304" pitchFamily="18" charset="0"/>
              </a:rPr>
              <a:t>Biebs</a:t>
            </a:r>
            <a:r>
              <a:rPr lang="en-US" sz="2800" dirty="0">
                <a:latin typeface="Book Antiqua" panose="02040602050305030304" pitchFamily="18" charset="0"/>
              </a:rPr>
              <a:t>, needs some help with his </a:t>
            </a:r>
            <a:r>
              <a:rPr lang="en-US" sz="2800" dirty="0" smtClean="0">
                <a:latin typeface="Book Antiqua" panose="02040602050305030304" pitchFamily="18" charset="0"/>
              </a:rPr>
              <a:t>grammar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0547" y="6019800"/>
            <a:ext cx="320431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http://www.youtube.com/watch?v=b4Hj3qygK8A&amp;safe=active</a:t>
            </a:r>
          </a:p>
        </p:txBody>
      </p:sp>
      <p:pic>
        <p:nvPicPr>
          <p:cNvPr id="5123" name="Picture 3" descr="C:\Documents and Settings\rachel.duncan\Local Settings\Temporary Internet Files\Content.IE5\K9GSMDI3\MC9004417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293" y="545586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39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hdwallpapers3d.com/wp-content/uploads/2013/05/justin-bieber-2012-justin-bieber-32249359-2000-19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5789">
            <a:off x="200369" y="377599"/>
            <a:ext cx="3995619" cy="46244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327087">
            <a:off x="4326452" y="244924"/>
            <a:ext cx="4513987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Why does “was” have to be changed to “were”?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345551">
            <a:off x="4320601" y="1719607"/>
            <a:ext cx="44958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Bauhaus 93" panose="04030905020B02020C02" pitchFamily="82" charset="0"/>
              </a:rPr>
              <a:t>“Were” is the only appropriate form in the subjunctive mood. Normally, we would use “I was”, but in a hypothetical situation/subjunctive mood, “were” is the form used.</a:t>
            </a:r>
            <a:endParaRPr lang="en-US" sz="2400" dirty="0">
              <a:solidFill>
                <a:prstClr val="black"/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76233">
            <a:off x="4768235" y="4214029"/>
            <a:ext cx="4182588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Why can’t we leave it as is, and assume it’s in the conditional form?</a:t>
            </a:r>
            <a:endParaRPr 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008" y="5245082"/>
            <a:ext cx="511107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Bradley Hand ITC" panose="03070402050302030203" pitchFamily="66" charset="0"/>
              </a:rPr>
              <a:t>Because it is not a certain condition; it’s only a hypothetical situation he’s talking about. It’s not guaranteed under a certain condition.</a:t>
            </a:r>
            <a:endParaRPr lang="en-US" sz="2400" b="1" dirty="0">
              <a:solidFill>
                <a:prstClr val="black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6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B0F0"/>
          </a:fgClr>
          <a:bgClr>
            <a:srgbClr val="FFCC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571" y="1193800"/>
            <a:ext cx="7239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Harlow Solid Italic" panose="04030604020F02020D02" pitchFamily="82" charset="0"/>
              </a:rPr>
              <a:t>The End!</a:t>
            </a:r>
          </a:p>
          <a:p>
            <a:pPr algn="ctr"/>
            <a:r>
              <a:rPr lang="en-US" sz="7200" dirty="0" smtClean="0">
                <a:latin typeface="Harlow Solid Italic" panose="04030604020F02020D02" pitchFamily="82" charset="0"/>
              </a:rPr>
              <a:t>Be Happy! You Know All 5 Verb Moods</a:t>
            </a:r>
            <a:r>
              <a:rPr lang="en-US" sz="7200" dirty="0" smtClean="0">
                <a:latin typeface="AR CARTER" panose="02000000000000000000" pitchFamily="2" charset="0"/>
              </a:rPr>
              <a:t>!</a:t>
            </a:r>
            <a:endParaRPr lang="en-US" sz="7200" dirty="0">
              <a:latin typeface="AR CARTER" panose="02000000000000000000" pitchFamily="2" charset="0"/>
            </a:endParaRPr>
          </a:p>
        </p:txBody>
      </p:sp>
      <p:pic>
        <p:nvPicPr>
          <p:cNvPr id="7170" name="Picture 2" descr="C:\Users\Rachel &amp; Jonathan\AppData\Local\Microsoft\Windows\Temporary Internet Files\Content.IE5\Y10AO2W4\MC90044045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200"/>
            <a:ext cx="2284412" cy="2418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Rachel &amp; Jonathan\AppData\Local\Microsoft\Windows\Temporary Internet Files\Content.IE5\Y10AO2W4\MC90043381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3" y="50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77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086269">
            <a:off x="63854" y="394728"/>
            <a:ext cx="3810000" cy="114300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u="sng" dirty="0" smtClean="0">
                <a:latin typeface="Algerian" panose="04020705040A02060702" pitchFamily="82" charset="0"/>
              </a:rPr>
              <a:t>Indicative</a:t>
            </a:r>
            <a:endParaRPr lang="en-US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4953000"/>
            <a:ext cx="8229600" cy="1752600"/>
          </a:xfrm>
          <a:solidFill>
            <a:srgbClr val="FF0000"/>
          </a:solidFill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Definition</a:t>
            </a:r>
            <a:r>
              <a:rPr lang="en-US" dirty="0" smtClean="0">
                <a:latin typeface="Bodoni MT" panose="02070603080606020203" pitchFamily="18" charset="0"/>
              </a:rPr>
              <a:t>: A statement, a fact, or an opinion.</a:t>
            </a:r>
          </a:p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Hint</a:t>
            </a:r>
            <a:r>
              <a:rPr lang="en-US" dirty="0" smtClean="0">
                <a:latin typeface="Bodoni MT" panose="02070603080606020203" pitchFamily="18" charset="0"/>
              </a:rPr>
              <a:t>: It Indicates Something</a:t>
            </a:r>
          </a:p>
          <a:p>
            <a:pPr marL="0" indent="0">
              <a:buNone/>
            </a:pPr>
            <a:r>
              <a:rPr lang="en-US" u="sng" dirty="0" smtClean="0">
                <a:latin typeface="Bodoni MT" panose="02070603080606020203" pitchFamily="18" charset="0"/>
              </a:rPr>
              <a:t>Sentence</a:t>
            </a:r>
            <a:r>
              <a:rPr lang="en-US" dirty="0" smtClean="0">
                <a:latin typeface="Bodoni MT" panose="02070603080606020203" pitchFamily="18" charset="0"/>
              </a:rPr>
              <a:t>: I </a:t>
            </a:r>
            <a:r>
              <a:rPr lang="en-US" i="1" u="sng" dirty="0" smtClean="0">
                <a:latin typeface="Bodoni MT" panose="02070603080606020203" pitchFamily="18" charset="0"/>
              </a:rPr>
              <a:t>screamed</a:t>
            </a:r>
            <a:r>
              <a:rPr lang="en-US" dirty="0" smtClean="0">
                <a:latin typeface="Bodoni MT" panose="02070603080606020203" pitchFamily="18" charset="0"/>
              </a:rPr>
              <a:t> loud at the concert.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4" descr="data:image/jpeg;base64,/9j/4AAQSkZJRgABAQAAAQABAAD/2wCEAAkGBxMTEhUSEhQWFhQTEhcWFRcXEhUcGRcUFxcYFxgXGBkaHSggGx0mGxgWIjEhJSovLy4uGh8zODMsQyguNCsBCgoKDAwNDg8NDisZFBkrKywrKysrKysrKysrKywrLCsrKysrKysrKysrKysrKysrKysrKysrKysrKysrKysrK//AABEIAL4BCQMBIgACEQEDEQH/xAAcAAEAAgMBAQEAAAAAAAAAAAAABgcEBQgCAwH/xABJEAACAQMCAwYCBQgGBwkAAAABAgMABBESIQUGMQcTIkFRYXGBFDJCkaEII1JicpKxwSQzgpOy0UNTY3OzwtIVFzR0oqPh8PH/xAAVAQEBAAAAAAAAAAAAAAAAAAAAAf/EABQRAQAAAAAAAAAAAAAAAAAAAAD/2gAMAwEAAhEDEQA/ALxpSlApSlApSlApSlApSlApSlApSlBj3bfUX9Jx/wCkF/8Alx86yKi1vzTBLxVrFSe8t7dmbppLsY9hvuyqd9vtGpTQKUpQKUpQKUpQKUpQKUpQKUpQKUpQKUpQKUpQKUpQKUpQKUpQKUpQKUpQKUpQKUpQVYIobXmnOMfTbIkE9O+zvj4rD9596tOqh7e4DA1hxKP+st7gJ8cfnkH3xsP7Vbbj3bHZW0kaBJZdcccjlNOESVA69SNTaWBx79aCyKVj2F4k0aTRMGjkRXRh5qwyD91e5ZtLIuPrsR8MKW/lQfWlKUClKUClKUClKUClKUClKUClKUClKUClKUClKUClKUClKUClKUClKUClQbta5suOHWsctuisZJdDOwJVPCSNvcjFQLljttnVgb+ONoWcKZIsB09zHqJI6nO1BK/ygbTXwsP/AKq6jf5EPH/z1zte3JchiN1jjTrnPdoEU+3hVdvauo+0pYrnhs8AkjDTRq0ZeVEUlXV0OpyBjIFc1cc5dubTSZ49KyZ0Oro8b466XQlflnNB1jypw36NZ21vnJigjQn1IUZPtvmvvxBsPb+85H/sy1RXZfNxKykjklkjjtJ8fmrq5VGkU9HgjJLhsbjYBh94ze1zndxdWUtpcBoI175RG4KvMjkFXKNuNOAR6MfWgvalUz2f9p9/c8Rjs7iKIrIGzoVg0eELg51EY6Ag779fKrmoFKUoFKUoFKUoFKUoFKUoFKUoFKUoFKUoFKUoFKUoFK8SyqoyzBR6kgD8a9A0H7SlKBSlKDW8x9x9FmN0oeBYmaRWXUCqjOw8zttjfOMVXn/crw0lZDJOqkBjH3oCnO+AXXWBv5nNWNx5sW8pA1fm22yPMY8/TrVX9tnHbyG5trezkkRriIgCN9JL94unf4ah1H1vagiPOvJ95Ne3TRRjuiO7hPexxo6pIumP8866gAucrtlB71EuMcDubVYfpCnu2UqMNG8auGfKK8bMucEHqD4j6Vt+U+bnS6S8kt1mkgTMlxJNKXCHKsxy2ksQzBRjOT519r1puM3uqOMFp3AARGQERjHeOTnSFDDU2CfFgEnFBhcC5Xvb/ubjUSDIy65ZVRiiFSe6YnXJuzjKg6SuKknJnZnFeaopb6Nu5LFBbTRPpUkZDKRqUk+eMbVYfLvZitshxe3QkZEUtFIEAVMlVQEMwUEnYnfJzWn4nfzcCZI47WK4Fy+lbjUsTyPuSs7EEa+h1Zw252xQSfkblqw4e1xFb+KeIKZpHOZDG41pk4AA2Oy7eHJqaVU3K3MU/GBdTxSS2oiijTSqwOG8LsyhioYb5+8fASDjnFpOFWpu7m6lufqqkLJAmuRug1BdW25Jz0B2NBOaVz7wvtyvBOpuI4TAX8YRHDqhP2SWwce48qv63mV1V1OVdQyn1UjIP3UH0pSlApSlApUJ4x2q8Mt5mgeZi8baX0ROyqw6qWA3I88Zx0qTcD43b3cQmtpVljPmp6HrhlO6n2IBoNhSlKBSlKBSlKBSlKBSlKBSleZHCgsxAABJJ6ADck0HM3bhxiSfiksLE93bBY418hlFd2x0yS3X0C+lST8n/mtllfh0rkpIpe3DEnS67vGvoCvix08LetRPte4rZXV99IspC+uMLN+bZR3ieEMpbGoFdI6fZ6nNRrlzjktlcJcwae8j1Y1LqXDAqQR8D5EGg7IpVNcr9uiOwS/h7vJA72IkoPdkPiA9wT8KuETKVDA5DAEEb5B3GPWg9O4AydhWO8zE4UY8wCNz7n9EfjX5lmOQBtnGTsPLO3U//Iz1r53t4IQAAXlfOiMEapGHU5OwUbZY7Db2FBh843SpaS6pBGWXSpyAcnrjPtk/AGqr7ep4RNZXKyapVCtEgAKPGH16y4OwyANs5z8asS9KtBK0h/pJCBlYYMamRBojU/YzjxDOojqcADnrni4nveJXRSN20TShY0DMESNiGYKM4yQXYjbLE+dBHpL4mMoAqqQmrSMau7BALDzJJyT61e3YDwkJBPO31+8EC+yIA7AfGR2z+yKoS6t2jdo3GHRijLtswOCNvcVfHYHxhTHNbFvEWE6A9dwElHuVdQT7Op86C2qj/PFp3luv1dSXVsyll1AHvkU+HIzlWYdfOtRwXtIhmvmsJYmglDuihz9Z1Ow6bal3Hrj3FbHmm+R5YbPve7OpLiZwAe7iiYFCSQQpaUKAW28LewIfF5YYbm8hR44wOHxMIwUGlg10XbHX6vd5z0GPWq0/KBDP9AmU6oWhYBg2VLnQ2RjbdfPzx7VYF/bW7XM8JISFLONt2I1TJJcPqEpOSylyxbOSxznIavhxHk88StVgndkiWVJo5FTS7HQQ50MPAG1HPqwZhswADmeuj+x7mhTwuEXc6BluGtoi8i6mAAKJjYggHABzsAc71CufOyRbeWB7SQ9xPPFAyucvG0h061P2l6nB6H18tp2gdlSpZILNnP0RZJCkjau9VgpkdT9lxoHhHhPkASchdlKpHsj5wuoLMG4hmnshMyCdC0j2+lUyjx/W7oDDAjpk/AXZG4YBgcggEH1B3FAkcKCzEAAZJJwAB1JPkK01pzRbTyzW9tMkk8MesgZKjOw8Q2O+M4PnX05qukS2fWyr3hWJdXQySMEUY89z92a0nHuZuH8HiSOXAkMQCpFEveSKu2ohcKoznqQMk4oOXbyZnkd5PrtIzPv9ssS2/wAc1dH5N9i4+mTkERt3UanyZ01s2PgGX76qHjcsElxI9rG0UBOVV31Mo8yze58t+oG9Xp2N88WrQxcOKCCZFwg+zMd2Zgeoc7sVPyz5Ba1KUoFKUoFKUoFKUoFKUoFUL2685XAuvoEErRxRxqZgjEM7yDVpcjfSEK+Hz1HOdsX1XOfbrw76PxMzKuVu7bJLbjvADE+n0IURn+1QVjSsjh9lJPKkMSlpJXCIo82Jx8h6nyFWdZ9mkUrm0jDFoSrXl+7MI4jgMYYE2VzpIJLZ05ySM4AV/wAscvT384t7cAsQWYscKiAgF2PoMj7xV5WHHkhtksrW4NwbUCGSfC9VA8EYAxpA2zudsZOM1TPNlrbfTWi4YS8KIFRhnLMiHvGDE+POGOoYB6AYAzm9mt4VneLGRJHq+BTp94Y/hQWw3Hrk/wCmf5ED+FYx4hLqL97JqIClu8bJUZIXOemSTj3NY1KCU3ttHLbL347xSik94S46DUdLEjOM498VXnBbS9uLGFeHwfRbW4ulgupVw1zIrMFlmdsDEQYsNK4xpI6Zq1OExK6wqwyCo6/sE/wBrfRWiIqRxqFRDkKowBjcD945+VBUHaV2dRrFaw2CFY4ZHM6hckJJgtcSSE7lQhABOcHboatd+AWxMZ7lA0GBE6jS6ADThXXDYxsRncZzWTdWayAhvML8ira1PxDAH5VruIOS5VjkLgdNicAk4+JoIf2hdmkl5It1bXBS6j06C+APC2QS6Lq1A7g74xUhsLQ2+oJIS7tqlk8LGSQgaiWYEnGAAM4AUAYxivtSgwOF8vWyTIwjXPhXdEONBeRSMjZi5JLDdidyamNaGAeNP21/A5P4A1vqDT8z8FN0kID6Ghu4LhT5Hunyyn4qWHxxWbxdMwyb4xG56fqMOnn1r7XcuhGbzA2+J2H4kVqrS7KHfLKeoJyc+oz/AA6fzCrfyf8AjDrb3NuoXCTJLkqT/WpoxsR/qfxq1hxOT9T91v8AqrS2HALS2klktYu7NwwaUZONS6sBVzhR4n2G2/tX14pLIsLtCmuUKe7XIALnYZJ8gTk+wNB74Zdi+uiWKmOzYaQpOGnI3LD9QHYerE+QrnntN42LviVxMpJQP3Uf7EY07exYM3zqw4+NS8O4Tdy6gbqa4MQkCgZlkC5ceuFV8E/oioLwvgCjg9zfSLljPGkeR/okde8YE/pOyr/ZPvQRq1tnYhI0Z3JGFVSSzn6q4HoMn76W8sltcq5ystvOCc9VkjfJz7gg1OLjiQ4LGIbco/EZoy1zORqFssi5EMP6/wBVix9BsdsQ/lmyFxe20L5YTXUSvuclWkGsk9emd6DsYUpSgUpSgUpSgUpSgUpSgVD+0flVOJRRwEeNJNYfODGCpBOcHY7bYOce2RMCagPMfMs0ttKOEMJrmC6hSYKA31yCyqTtjopboAG6YyAxuVOzqz4UZLyWTW0cR8bDCxJp/OMNzljuMjG2wHXNWdo3aQ96Wt7XMNmCcqAA0xJyXkx0BOTp98nPlfHOV3bLZyi8OmF4iJRqIwrbYyATknYYBJPQdcc4898ftbloY7K2WCC3Vwp0KryF9OS2CSQNO2SSSWJxnADL7NeHAvJcH7A7tR7tgsfuwPmamdnwmCJ2kjjVHcYYgdRnOPQb46VpezuAraaiMd5KzD3Awo/wmpPQKUpQTjhpIijIOCEUg++BW54XKzF9RJ+qfh1Hy6D7q0vDf6qP/dr/AAFZFpxeCKUpJPFGSoyHlRTnPhwCR1BP4UEirW8Wi3D+vhP4kfz/AArX8W564dbahNdwhlOCqtrcEeWlMnPyqun7XJLriEdvaQBrZn0+LAmkIBJdSWCoBjodyM9CcALGpSlBlcMjy+f0Rn5nYfzrb1UvaHz5dcMkhFukLLMjFu8RzuhGwKsMbMK+3LXbZbTvHFcwtbs50mTWrRBvIk7MoPrjbPzoNn2k9o0PD5YrZo2kZ1EkmlgNEeSF67MxZTtkbDPmKjc3bDYhQVjuGJ8tCDHxJfH3VMuY+P2LywxkxzM1y1s2yMI5NGsB8776QARtufSsLiXJlhOcyWsefVQUP3oRn50H25a5jivEZowVKEBlJUkA7ggqTsfv2NbkVrOC8CgtQVhTGrqScnA6DNZ87YVj6KT9woKr554TPNwmFoVaRVmM8oUZIV+8CvgbkANvjpnPka313Y291yzG839FjjhEiaGLDVGXRAwIGrWzHw/pPnOd6kXKk4h4fFrLeG0iB0qSxIGcKo3JOMY9SKivaHx6Cw4XFwvuG7ya0AVHZG7kZ+u7DYyBskadtQ67CiqNZidySSepJyc+5q0ewHl5J7x7py39DClFCjSzyB1yzfqgE4HmQc7YNW1en5Np/NXo/wBpD/heiLmpSlApSlApSlApSlApSlBjcR1d0+kEnScAdTt0Hv6VA+Wr3g3DFuFiuIkkMrGbXIBITksiBdvCobAAG24O+asWuPecr0zX93Kft3MuP2Q5VR+6BQSDtQ55/wC0ZQkWRbxMSMggySbjWR5KBsoO+CSd2IENsrVpZEiX6zsFHzPX5da8vAwVXIIV9Wk+uk4bHwNbfk25jju42k6bqp9HYaQT7bkfOgta1t1jRY1GFRQo+AGK+lftflApSlBN+G/1Uf8Au1/gK5x574qLq/nmG669CdPqRjQD88E/Orx5m4qbbhckwOGFuFQ/ruAin5Fs/KqE5Z4FJe3CW8WxbdmIyEjH1nPw9PMkDzoMKKxkMTzKhMcbKruBsrPnSD8cH/6a2nJDMOI2enOfpUQ2/RLAN8tJNXNzRy9b2/CLqGKMKqwaiceJnTBDsfNsqN6rjsZsw/EQ5Ge5hkcezHCD/EaC+6UpQRPtJ5a+m2jBBmaHMkXuQPEn9obfHFc7V1rXP3alyw1pdtKq/mLly6EdFc7vGfTfJHsfY0EPtpjG6SJs0bK6/tKQw/EV1Rw28WaGOZfqyxq4+DAH+dcp10B2QcQ73hsa5y0DvEfUDOtflpcD5e1BNa+F8cRSH/Zt/hNfesXirAQSknAEMhJ9AEO9B55bhfuYe7xqFqgXIJAZtG5A8sA5rnvtH4tJc8SuXkOe7meFNsARxMVAA+RPxJrpPlFcJGPS3jH4CuW+av8Axt3/AObn/wCK1Bq66k7HuAra8MhI+vcqJ5D7yAFR8l0j45rnDlbgrXl3DaqGPeyqHKjdY8jvH328K5PyrsKCIIqoowqqFUegAwB91B7pSlApSlApSlApSlApSlArkTn7hf0biN1BnOmdmBx9mTEi/g4rruuePyhOENHfx3IXwXEIUtjrLGSCD/YMf3H0oPjwjlKfiPB43hQO8BcJhlzlGOUIJ6lSPwNVmQQcHIIOCOhBH8DVvfk/czxwyS2MrafpDq8GRsZApDqT5EqEx66T7VEO1fgTWnE5xpxHM5niPkVkOWA+D6hj4UE45HhnubKOVUaTGUZhv4kON/POMH51um4TcDrDL/dP/lWB+Tdekx3kB6JJFKPjIrK3/DX76uegqJrGUdY3Hxjb/Kvi6EdQR8QauOtNzfx5LK0muXK5SNiikga5MeBB8WwKCi+1jmVWhgsY2B0qsk+D0YL4EPvuWI/ZqU9kvA0tbXvZComuMMwJGVjH1EPp+kR7+1Qrsk5ck4jxH6TOC8cD9/O7dHmJLIp9SW8RHTCkeddM0Fe84qJbC6jQgs1vJpAI3IUkD54xVXdht0i3cyscNJANHvpYFgPfGD8jXSTKCCD0IwfhXL/Zpatb8eghJ8UVxPE3lnSkqH+FBfOse/7rf5V+6v1W/u3/AMqk9KCM7/oSf3Un/TWg59tEk4fciZHCrCzhjE40ugLKwJHXI/GrFqFdsN5GnCrlXdVaVNMYZgC7alOlR5nAPSg5aFXb2I8FuI7eWd0cR3BQxDS24UNmT2ByAPXTnpjNb9nnK54jepb5xGAZJjnfuVKhgPcllX558q6yhiVFVFACqoVQOgUDAA9sUEf7l/0H/drU83xyLY3Z0MMWs2+B/q296nNaPnhc8Puh627j7xj+dB9OBW7LuylR3agZx/I1z5248Oih4o/c7d7Ekso8hKxYHHxCqx9ya6aUYAHtXK3a9LIeL3fendWVVx5R92pT8D9+aCVfk6Swi8uFYfnmgHdH9QN+cA98mP7q6ArjnhHEZ7C6SZNSTQuCVO2RsSjezLsfjXWfLnG4r23juYTlJFzjzVujI3uDkUGzpSlApSlApSlApSlApSlAqPc6cAh4hbPayZySCjAZMci9Hydh1II8wSKkNa64tJBkxysBknSQhG+5wWBI+FBSfB+xy+gvI5Wlh7qCVZRICxZu7YOB3eNicY64HvVp9onJsXErbu38MseWhkxko2NwfVWwMj2B8hWZiQnd23Prj+Fba6cbKSBq9TjYdQPUn/Og5/7IxccO4sLe6jkiFxGY8FSVZtnjYEbEbN4h0yem9dEVhXF0mkjUCSCMBgTuPQdKzFO1B+1hXtukqyRzIrx40srqGVhgMcg9fL7qza0x41F9INrl+9Jz/Uy6MbEjvNOjpnbNBkcC4NBaxd1bxLEhYuVUbam6n+A+QrY0pQK0Dcu2aStd/RohOHLmXu116tW5z6npnrvW/rBhuY32V1Y950VwcEHVg46EAHagzqUpQK5z7euK3El4kUkbJbRpm3LKv5wkfnJFYDPoNOfsgkDNdFSxhgVYZDAgj1B2NVV2p8FnXhzwFGuo1ZDayBC08LBh4JMZMilNS9516Bs/WoIz+TjEDdXT+a26Af2nyf8ACKv2ubuwrjSWvEWinbuxcRd2uvb86GBRTnpkagPfA866RoFaPnY/0KUfpd2v70qL/Ot5UT594zbpD3LzIJPpFoSmoFgn0qIlio3A0K5z6KaCQ8W4glvDJPKcRwxs7YG+lRk4Hma5UvrqTi/FNRGlry4RABvoj8KD46UGSfY1fHaZdvecMeLhy/SWuCFJidCFjVgztnO58IXHXxe1Vl2FcAkbibSyQuBaRvksCvdzMNCgg9TpMm3l19KDa9vPJmgpxCBPBpWK4Cj6pUBY5CB5FfCT5aU9a0vYzzw9pMtkyB4bqdACZAvdO3hLDOxB8O2x22yTg9GTkYwwyG2xjrkdKq3gnY5Zw3Ec7PLJobWsDaQusbjUVGSoOD6bAb+YWtSvKA4GTk43PrXqgUpSgUpSgUpSgUpSgV5kTO1eqUHxWAV9JEBBB869V+Gg14tvKtiBXkLXqgVrZbXE2v3B/DFbKvwig/aUpQK0y8OVZ+8UAHVkkAefX+dbmvGjeg90pSgVp+aDOIQbeRY5A4wWj1gjBBBXUPXyPlW3NaqeNnOW/wDyghzPxZpFwOH3G/SS3kjO3mGDvg1IeFQ8RM6tOlpHEM6+5muHZtjgBWVUHiwdW/Q+ua2/DoNJJ9sVn0Co7xrkiwupDNNbgysMM6SSxswwBhzGyltgBvnoKkVKDTR2LxnAkfT9lGKsq/Aspf72rK4dbBWeTbXJpDHSoJC505wBnGT1zWbIuRXmOPBoE8CuMMARnO/r61gwR6DlQB64HWtgwzXkRUHsV+0pQKUpQKUpQKUpQKUpQKUpQKUpQKUpQKUpQKUpQKUpQKUpQK8NHXulB4RcV7pSgUpSgUpSgUpSgUpSgUpSgUpS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C:\Documents and Settings\rachel.duncan\Local Settings\Temporary Internet Files\Content.IE5\3TJ5R0YR\MC9004325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269" y="160338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841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21086269">
            <a:off x="63854" y="394728"/>
            <a:ext cx="3810000" cy="1143000"/>
          </a:xfrm>
          <a:prstGeom prst="rect">
            <a:avLst/>
          </a:prstGeom>
          <a:solidFill>
            <a:srgbClr val="0000FF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FFC000"/>
                </a:solidFill>
                <a:latin typeface="Algerian" panose="04020705040A02060702" pitchFamily="82" charset="0"/>
              </a:rPr>
              <a:t>Imperative</a:t>
            </a:r>
            <a:endParaRPr lang="en-US" u="sng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814982"/>
            <a:ext cx="5029200" cy="48525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Definition</a:t>
            </a:r>
            <a:r>
              <a:rPr lang="en-US" b="1" dirty="0" smtClean="0">
                <a:latin typeface="Bradley Hand ITC" panose="03070402050302030203" pitchFamily="66" charset="0"/>
              </a:rPr>
              <a:t>: A command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Bradley Hand ITC" panose="03070402050302030203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Hint</a:t>
            </a:r>
            <a:r>
              <a:rPr lang="en-US" b="1" dirty="0" smtClean="0">
                <a:latin typeface="Bradley Hand ITC" panose="03070402050302030203" pitchFamily="66" charset="0"/>
              </a:rPr>
              <a:t>: It is imperative/important that you…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b="1" dirty="0" smtClean="0">
              <a:latin typeface="Bradley Hand ITC" panose="03070402050302030203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Sentence</a:t>
            </a:r>
            <a:r>
              <a:rPr lang="en-US" b="1" dirty="0" smtClean="0">
                <a:latin typeface="Bradley Hand ITC" panose="03070402050302030203" pitchFamily="66" charset="0"/>
              </a:rPr>
              <a:t>: </a:t>
            </a:r>
            <a:r>
              <a:rPr lang="en-US" b="1" u="sng" dirty="0" smtClean="0">
                <a:latin typeface="Bradley Hand ITC" panose="03070402050302030203" pitchFamily="66" charset="0"/>
              </a:rPr>
              <a:t>Scream </a:t>
            </a:r>
            <a:r>
              <a:rPr lang="en-US" b="1" dirty="0" smtClean="0">
                <a:latin typeface="Bradley Hand ITC" panose="03070402050302030203" pitchFamily="66" charset="0"/>
              </a:rPr>
              <a:t>your favorite song as loud as you can.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" name="Picture 2" descr="https://encrypted-tbn3.gstatic.com/images?q=tbn:ANd9GcR4BJn1gvt6nkDnef9tVpPWmEAZC5z7f70ChF5__mVW_IkAV4Cd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6779">
            <a:off x="5226163" y="413500"/>
            <a:ext cx="3579097" cy="234315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Rachel &amp; Jonathan\AppData\Local\Microsoft\Windows\Temporary Internet Files\Content.IE5\Y10AO2W4\MC9004412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3155810" cy="315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26812" y="214568"/>
            <a:ext cx="4682931" cy="776032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interrogative</a:t>
            </a:r>
            <a:endParaRPr lang="en-US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81400" y="1219200"/>
            <a:ext cx="54102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Definition</a:t>
            </a:r>
            <a:r>
              <a:rPr lang="en-US" b="1" dirty="0" smtClean="0">
                <a:latin typeface="Bradley Hand ITC" panose="03070402050302030203" pitchFamily="66" charset="0"/>
              </a:rPr>
              <a:t>: Asks a question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3200" y="5229890"/>
            <a:ext cx="50292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Hint</a:t>
            </a:r>
            <a:r>
              <a:rPr lang="en-US" b="1" dirty="0" smtClean="0">
                <a:latin typeface="Bradley Hand ITC" panose="03070402050302030203" pitchFamily="66" charset="0"/>
              </a:rPr>
              <a:t>: Interrogation Room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3200" y="6019800"/>
            <a:ext cx="7340600" cy="5465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u="sng" dirty="0" smtClean="0">
                <a:latin typeface="Bradley Hand ITC" panose="03070402050302030203" pitchFamily="66" charset="0"/>
              </a:rPr>
              <a:t>Sentence</a:t>
            </a:r>
            <a:r>
              <a:rPr lang="en-US" b="1" dirty="0" smtClean="0">
                <a:latin typeface="Bradley Hand ITC" panose="03070402050302030203" pitchFamily="66" charset="0"/>
              </a:rPr>
              <a:t>: </a:t>
            </a:r>
            <a:r>
              <a:rPr lang="en-US" b="1" i="1" u="sng" dirty="0" smtClean="0">
                <a:latin typeface="Bradley Hand ITC" panose="03070402050302030203" pitchFamily="66" charset="0"/>
              </a:rPr>
              <a:t>Did</a:t>
            </a:r>
            <a:r>
              <a:rPr lang="en-US" b="1" dirty="0" smtClean="0">
                <a:latin typeface="Bradley Hand ITC" panose="03070402050302030203" pitchFamily="66" charset="0"/>
              </a:rPr>
              <a:t> you </a:t>
            </a:r>
            <a:r>
              <a:rPr lang="en-US" b="1" i="1" u="sng" dirty="0" smtClean="0">
                <a:latin typeface="Bradley Hand ITC" panose="03070402050302030203" pitchFamily="66" charset="0"/>
              </a:rPr>
              <a:t>scream</a:t>
            </a:r>
            <a:r>
              <a:rPr lang="en-US" b="1" dirty="0" smtClean="0">
                <a:latin typeface="Bradley Hand ITC" panose="03070402050302030203" pitchFamily="66" charset="0"/>
              </a:rPr>
              <a:t> at the concert?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098" name="Picture 2" descr="C:\Users\Rachel &amp; Jonathan\AppData\Local\Microsoft\Windows\Temporary Internet Files\Content.IE5\OHHITUW3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90500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chel &amp; Jonathan\AppData\Local\Microsoft\Windows\Temporary Internet Files\Content.IE5\OHHITUW3\MC90043485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2314" y="190500"/>
            <a:ext cx="1301961" cy="130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2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96907"/>
            <a:ext cx="4682931" cy="7760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>
                <a:solidFill>
                  <a:srgbClr val="C00000"/>
                </a:solidFill>
                <a:latin typeface="Algerian" panose="04020705040A02060702" pitchFamily="82" charset="0"/>
              </a:rPr>
              <a:t>Subjunctive</a:t>
            </a:r>
            <a:r>
              <a:rPr lang="en-US" u="sng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endParaRPr lang="en-US" u="sng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73099">
            <a:off x="182582" y="1333985"/>
            <a:ext cx="3627794" cy="1661993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Definition</a:t>
            </a:r>
            <a:r>
              <a:rPr lang="en-US" sz="28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Contrary to reality; a wish or hypothetical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1065005">
            <a:off x="1074762" y="3187005"/>
            <a:ext cx="2817697" cy="52322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Hint</a:t>
            </a:r>
            <a:r>
              <a:rPr lang="en-US" sz="28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What if???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248" y="5558562"/>
            <a:ext cx="4950830" cy="11049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Sentence</a:t>
            </a:r>
            <a:r>
              <a:rPr lang="en-US" sz="24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If I </a:t>
            </a:r>
            <a:r>
              <a:rPr lang="en-US" sz="2400" i="1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were</a:t>
            </a:r>
            <a:r>
              <a:rPr lang="en-US" sz="24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 to scream my loudest, I </a:t>
            </a:r>
            <a:r>
              <a:rPr lang="en-US" sz="2400" i="1" dirty="0" smtClean="0">
                <a:solidFill>
                  <a:schemeClr val="bg1"/>
                </a:solidFill>
                <a:latin typeface="AR JULIAN" panose="02000000000000000000" pitchFamily="2" charset="0"/>
              </a:rPr>
              <a:t>could</a:t>
            </a:r>
            <a:r>
              <a:rPr lang="en-US" sz="24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 severely injure my vocal cords.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55275">
            <a:off x="5275338" y="141128"/>
            <a:ext cx="3624166" cy="1384995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>
                <a:solidFill>
                  <a:schemeClr val="bg1"/>
                </a:solidFill>
                <a:latin typeface="AR JULIAN" panose="02000000000000000000" pitchFamily="2" charset="0"/>
              </a:rPr>
              <a:t>U</a:t>
            </a:r>
            <a:r>
              <a:rPr lang="en-US" sz="2800" u="sng" dirty="0" smtClean="0">
                <a:solidFill>
                  <a:schemeClr val="bg1"/>
                </a:solidFill>
                <a:latin typeface="AR JULIAN" panose="02000000000000000000" pitchFamily="2" charset="0"/>
              </a:rPr>
              <a:t>ses</a:t>
            </a:r>
            <a:r>
              <a:rPr lang="en-US" sz="2800" dirty="0" smtClean="0">
                <a:solidFill>
                  <a:schemeClr val="bg1"/>
                </a:solidFill>
                <a:latin typeface="AR JULIAN" panose="02000000000000000000" pitchFamily="2" charset="0"/>
              </a:rPr>
              <a:t>: if &amp; were, would, should, could, may</a:t>
            </a:r>
          </a:p>
        </p:txBody>
      </p:sp>
      <p:sp>
        <p:nvSpPr>
          <p:cNvPr id="9" name="TextBox 8"/>
          <p:cNvSpPr txBox="1"/>
          <p:nvPr/>
        </p:nvSpPr>
        <p:spPr>
          <a:xfrm rot="21111352">
            <a:off x="642807" y="3912847"/>
            <a:ext cx="4644073" cy="1323439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 JULIAN" panose="02000000000000000000" pitchFamily="2" charset="0"/>
              </a:rPr>
              <a:t>In the subjunctive mood, it is not certain. This situation may never happen, unlike in the conditional mood (next slide). It is just a what if!</a:t>
            </a:r>
          </a:p>
        </p:txBody>
      </p:sp>
    </p:spTree>
    <p:extLst>
      <p:ext uri="{BB962C8B-B14F-4D97-AF65-F5344CB8AC3E}">
        <p14:creationId xmlns:p14="http://schemas.microsoft.com/office/powerpoint/2010/main" val="21064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66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 rot="21086269">
            <a:off x="60002" y="357872"/>
            <a:ext cx="4306177" cy="112840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u="sng" dirty="0" smtClean="0">
                <a:solidFill>
                  <a:srgbClr val="FF66CC"/>
                </a:solidFill>
                <a:latin typeface="Broadway" panose="04040905080B02020502" pitchFamily="82" charset="0"/>
              </a:rPr>
              <a:t>Conditional</a:t>
            </a:r>
            <a:endParaRPr lang="en-US" sz="4800" u="sng" dirty="0">
              <a:solidFill>
                <a:srgbClr val="FF66CC"/>
              </a:solidFill>
              <a:latin typeface="Broadway" panose="04040905080B02020502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825433"/>
            <a:ext cx="5029200" cy="43442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Definition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Depends on something else to happen.</a:t>
            </a: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Hint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If this, then that…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Under these conditions…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u="sng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Sentence</a:t>
            </a:r>
            <a:r>
              <a:rPr lang="en-US" sz="2800" b="1" dirty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If you </a:t>
            </a:r>
            <a:r>
              <a:rPr lang="en-US" sz="28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JULIAN"/>
                <a:cs typeface="Aharoni" panose="02010803020104030203" pitchFamily="2" charset="-79"/>
              </a:rPr>
              <a:t>scream</a:t>
            </a:r>
            <a:r>
              <a:rPr lang="en-US" sz="2800" b="1" dirty="0" smtClean="0">
                <a:solidFill>
                  <a:schemeClr val="bg1"/>
                </a:solidFill>
                <a:latin typeface="AR JULIAN"/>
                <a:cs typeface="Aharoni" panose="02010803020104030203" pitchFamily="2" charset="-79"/>
              </a:rPr>
              <a:t> the loudest, you will be on TV.</a:t>
            </a:r>
            <a:endParaRPr lang="en-US" sz="2800" b="1" dirty="0">
              <a:solidFill>
                <a:schemeClr val="bg1"/>
              </a:solidFill>
              <a:latin typeface="AR JULIAN"/>
              <a:cs typeface="Aharoni" panose="02010803020104030203" pitchFamily="2" charset="-79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146" name="Picture 2" descr="C:\Users\Rachel &amp; Jonathan\AppData\Local\Microsoft\Windows\Temporary Internet Files\Content.IE5\Y10AO2W4\MM900336366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8131">
            <a:off x="5497794" y="332761"/>
            <a:ext cx="3242915" cy="32429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encrypted-tbn0.gstatic.com/images?q=tbn:ANd9GcQmbDcqHCUKlaxqrfXfwj4IANgnNB4dDAeN0BGef0i_agAplbiqh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7461">
            <a:off x="5922420" y="4258299"/>
            <a:ext cx="2393667" cy="239366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6334780"/>
            <a:ext cx="516527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66CC"/>
                </a:solidFill>
                <a:latin typeface="AR JULIAN" panose="02000000000000000000" pitchFamily="2" charset="0"/>
              </a:rPr>
              <a:t>Uses</a:t>
            </a:r>
            <a:r>
              <a:rPr lang="en-US" sz="2800" dirty="0" smtClean="0">
                <a:solidFill>
                  <a:srgbClr val="FF66CC"/>
                </a:solidFill>
                <a:latin typeface="AR JULIAN" panose="02000000000000000000" pitchFamily="2" charset="0"/>
              </a:rPr>
              <a:t>: will, shall, can, might</a:t>
            </a:r>
          </a:p>
        </p:txBody>
      </p:sp>
      <p:sp>
        <p:nvSpPr>
          <p:cNvPr id="7" name="TextBox 6"/>
          <p:cNvSpPr txBox="1"/>
          <p:nvPr/>
        </p:nvSpPr>
        <p:spPr>
          <a:xfrm rot="364858">
            <a:off x="4814048" y="3148003"/>
            <a:ext cx="3429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66CC"/>
                </a:solidFill>
                <a:latin typeface="AR JULIAN" panose="02000000000000000000" pitchFamily="2" charset="0"/>
              </a:rPr>
              <a:t>Based on these conditions, something is certain to happen, unlike the subjunctive mood.</a:t>
            </a:r>
          </a:p>
        </p:txBody>
      </p:sp>
    </p:spTree>
    <p:extLst>
      <p:ext uri="{BB962C8B-B14F-4D97-AF65-F5344CB8AC3E}">
        <p14:creationId xmlns:p14="http://schemas.microsoft.com/office/powerpoint/2010/main" val="411519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Matura MT Script Capitals" panose="03020802060602070202" pitchFamily="66" charset="0"/>
              </a:rPr>
              <a:t>Let’s Practice!</a:t>
            </a:r>
            <a:endParaRPr lang="en-US" sz="8800" dirty="0">
              <a:latin typeface="Matura MT Script Capitals" panose="03020802060602070202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DIRECTIONS: Tell what type of verb mood is used in the sentence.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419866"/>
            <a:ext cx="77724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erlin Sans FB Demi" panose="020E0802020502020306" pitchFamily="34" charset="0"/>
              </a:rPr>
              <a:t>Where is the key to your house?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/>
              <a:t>Indicative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Imperative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Interrogative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Conditional </a:t>
            </a:r>
          </a:p>
          <a:p>
            <a:pPr marL="342900" indent="-342900">
              <a:buAutoNum type="alphaUcPeriod"/>
            </a:pPr>
            <a:r>
              <a:rPr lang="en-US" sz="2400" dirty="0" smtClean="0"/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3657" y="4343399"/>
            <a:ext cx="4082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C. Interrogative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Why?</a:t>
            </a:r>
          </a:p>
        </p:txBody>
      </p:sp>
      <p:pic>
        <p:nvPicPr>
          <p:cNvPr id="4098" name="Picture 2" descr="C:\Documents and Settings\rachel.duncan\Local Settings\Temporary Internet Files\Content.IE5\BI2JFNHC\dglxasset[2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12840"/>
            <a:ext cx="1860804" cy="145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rgbClr val="FFFF00"/>
          </a:fgClr>
          <a:bgClr>
            <a:srgbClr val="00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057"/>
            <a:ext cx="8229600" cy="144655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black"/>
                </a:solidFill>
                <a:latin typeface="Bodoni MT Black" panose="02070A03080606020203" pitchFamily="18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686800" cy="1200329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I </a:t>
            </a:r>
            <a:r>
              <a:rPr lang="en-US" sz="3600" u="sng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were</a:t>
            </a:r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to win a million dollars, there are a million things I would do</a:t>
            </a:r>
            <a:r>
              <a:rPr lang="en-US" sz="36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!</a:t>
            </a:r>
            <a:r>
              <a:rPr lang="en-US" sz="3600" dirty="0" smtClean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US" sz="36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3257" y="4136424"/>
            <a:ext cx="3853543" cy="769441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Albertus Medium" panose="020E0602030304020304" pitchFamily="34" charset="0"/>
              </a:rPr>
              <a:t>E. Subjunctive</a:t>
            </a:r>
            <a:endParaRPr lang="en-US" sz="4400" dirty="0">
              <a:solidFill>
                <a:prstClr val="black"/>
              </a:solidFill>
              <a:latin typeface="Albertus Medium" panose="020E06020303040203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5362984"/>
            <a:ext cx="1796143" cy="769441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  <p:pic>
        <p:nvPicPr>
          <p:cNvPr id="1026" name="Picture 2" descr="C:\Documents and Settings\rachel.duncan\Local Settings\Temporary Internet Files\Content.IE5\3TJ5R0YR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88" y="4671157"/>
            <a:ext cx="3324583" cy="210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FF00"/>
          </a:fgClr>
          <a:bgClr>
            <a:srgbClr val="FF66CC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06" y="228600"/>
            <a:ext cx="8229600" cy="1323439"/>
          </a:xfrm>
          <a:prstGeom prst="rect">
            <a:avLst/>
          </a:prstGeom>
          <a:solidFill>
            <a:schemeClr val="tx1"/>
          </a:solidFill>
          <a:ln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66CC"/>
                </a:solidFill>
                <a:latin typeface="Jokerman" panose="04090605060D06020702" pitchFamily="82" charset="0"/>
              </a:rPr>
              <a:t>Let’s Practice!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09700" y="1676400"/>
            <a:ext cx="63246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DIRECTIONS: Tell what type of verb mood is used in the sentence.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2209800"/>
            <a:ext cx="7772398" cy="193899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prstClr val="black"/>
                </a:solidFill>
                <a:latin typeface="Brush Script MT" panose="03060802040406070304" pitchFamily="66" charset="0"/>
              </a:rPr>
              <a:t>Christmas is less than a month away. </a:t>
            </a:r>
            <a:endParaRPr lang="en-US" sz="6000" dirty="0">
              <a:solidFill>
                <a:prstClr val="black"/>
              </a:solidFill>
              <a:latin typeface="Brush Script MT" panose="030608020404060703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343400"/>
            <a:ext cx="2514600" cy="193899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Indicative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Imperative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Interrogative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Conditional </a:t>
            </a:r>
          </a:p>
          <a:p>
            <a:pPr marL="342900" indent="-342900">
              <a:buFontTx/>
              <a:buAutoNum type="alphaUcPeriod"/>
            </a:pPr>
            <a:r>
              <a:rPr lang="en-US" sz="2400" dirty="0">
                <a:solidFill>
                  <a:prstClr val="black"/>
                </a:solidFill>
              </a:rPr>
              <a:t>Subjunctive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3655" y="4382216"/>
            <a:ext cx="4082143" cy="76944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latin typeface="Bodoni MT Black" panose="02070A03080606020203" pitchFamily="18" charset="0"/>
              </a:rPr>
              <a:t>A. Indicative</a:t>
            </a:r>
            <a:endParaRPr lang="en-US" sz="4400" dirty="0">
              <a:solidFill>
                <a:prstClr val="black"/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6656" y="5512950"/>
            <a:ext cx="1796143" cy="769441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prstClr val="black"/>
                </a:solidFill>
              </a:rPr>
              <a:t>Why?</a:t>
            </a:r>
          </a:p>
        </p:txBody>
      </p:sp>
      <p:pic>
        <p:nvPicPr>
          <p:cNvPr id="2051" name="Picture 3" descr="C:\Documents and Settings\rachel.duncan\Local Settings\Temporary Internet Files\Content.IE5\BI2JFNHC\dglxasse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726" y="4983384"/>
            <a:ext cx="1650794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0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575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Verbs Have Moods Too!</vt:lpstr>
      <vt:lpstr>Indicative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 Have Moods Too!</dc:title>
  <dc:creator>Rachel &amp; Jonathan</dc:creator>
  <cp:lastModifiedBy>setup</cp:lastModifiedBy>
  <cp:revision>49</cp:revision>
  <dcterms:created xsi:type="dcterms:W3CDTF">2013-12-05T00:45:14Z</dcterms:created>
  <dcterms:modified xsi:type="dcterms:W3CDTF">2015-01-28T15:20:42Z</dcterms:modified>
</cp:coreProperties>
</file>