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822E-9D79-48B0-B1B0-DB1F9976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2A3B-5B88-4589-A15E-958527B1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0490-A46A-448C-B33C-03D90DA7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9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A9A46-B122-43F5-8965-204790F4D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FD231-D37D-4922-B528-E78753FF6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0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2C01-8A4F-4730-8B12-3C6F6183E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4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54BB-B1ED-4A1D-A8D9-3AC31256C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B078D-7515-4427-933C-95A3EDB9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7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89304-1A33-4340-B1B2-DC0AFE7EF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5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3E5F-1011-4452-B49F-622D67C14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9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1A4E-B570-453B-B512-0EAD9C5CE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52BAE9-5CB3-42E0-B00E-FB5903F17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9.v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image" Target="../media/image2.png"/><Relationship Id="rId4" Type="http://schemas.openxmlformats.org/officeDocument/2006/relationships/tags" Target="../tags/tag45.xml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10" Type="http://schemas.openxmlformats.org/officeDocument/2006/relationships/image" Target="../media/image2.png"/><Relationship Id="rId4" Type="http://schemas.openxmlformats.org/officeDocument/2006/relationships/tags" Target="../tags/tag54.xml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vmlDrawing" Target="../drawings/vmlDrawing12.v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10" Type="http://schemas.openxmlformats.org/officeDocument/2006/relationships/image" Target="../media/image2.png"/><Relationship Id="rId4" Type="http://schemas.openxmlformats.org/officeDocument/2006/relationships/tags" Target="../tags/tag59.xml"/><Relationship Id="rId9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image" Target="../media/image2.png"/><Relationship Id="rId4" Type="http://schemas.openxmlformats.org/officeDocument/2006/relationships/tags" Target="../tags/tag64.xml"/><Relationship Id="rId9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6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image" Target="../media/image2.png"/><Relationship Id="rId4" Type="http://schemas.openxmlformats.org/officeDocument/2006/relationships/tags" Target="../tags/tag69.xml"/><Relationship Id="rId9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vmlDrawing" Target="../drawings/vmlDrawing15.v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image" Target="../media/image2.png"/><Relationship Id="rId4" Type="http://schemas.openxmlformats.org/officeDocument/2006/relationships/tags" Target="../tags/tag74.xml"/><Relationship Id="rId9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7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vmlDrawing" Target="../drawings/vmlDrawing16.v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10" Type="http://schemas.openxmlformats.org/officeDocument/2006/relationships/image" Target="../media/image2.png"/><Relationship Id="rId4" Type="http://schemas.openxmlformats.org/officeDocument/2006/relationships/tags" Target="../tags/tag79.xml"/><Relationship Id="rId9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8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vmlDrawing" Target="../drawings/vmlDrawing17.v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10" Type="http://schemas.openxmlformats.org/officeDocument/2006/relationships/image" Target="../media/image2.png"/><Relationship Id="rId4" Type="http://schemas.openxmlformats.org/officeDocument/2006/relationships/tags" Target="../tags/tag84.xml"/><Relationship Id="rId9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vmlDrawing" Target="../drawings/vmlDrawing18.v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10" Type="http://schemas.openxmlformats.org/officeDocument/2006/relationships/image" Target="../media/image2.png"/><Relationship Id="rId4" Type="http://schemas.openxmlformats.org/officeDocument/2006/relationships/tags" Target="../tags/tag89.xml"/><Relationship Id="rId9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vmlDrawing" Target="../drawings/vmlDrawing19.v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2.png"/><Relationship Id="rId4" Type="http://schemas.openxmlformats.org/officeDocument/2006/relationships/tags" Target="../tags/tag94.xml"/><Relationship Id="rId9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2.png"/><Relationship Id="rId4" Type="http://schemas.openxmlformats.org/officeDocument/2006/relationships/tags" Target="../tags/tag10.xml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4.v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image" Target="../media/image2.png"/><Relationship Id="rId4" Type="http://schemas.openxmlformats.org/officeDocument/2006/relationships/tags" Target="../tags/tag20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vmlDrawing" Target="../drawings/vmlDrawing5.v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image" Target="../media/image2.png"/><Relationship Id="rId4" Type="http://schemas.openxmlformats.org/officeDocument/2006/relationships/tags" Target="../tags/tag25.xml"/><Relationship Id="rId9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vmlDrawing" Target="../drawings/vmlDrawing6.v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2.png"/><Relationship Id="rId4" Type="http://schemas.openxmlformats.org/officeDocument/2006/relationships/tags" Target="../tags/tag30.xml"/><Relationship Id="rId9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7.v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image" Target="../media/image2.png"/><Relationship Id="rId4" Type="http://schemas.openxmlformats.org/officeDocument/2006/relationships/tags" Target="../tags/tag35.xml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vmlDrawing" Target="../drawings/vmlDrawing8.v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image" Target="../media/image2.png"/><Relationship Id="rId4" Type="http://schemas.openxmlformats.org/officeDocument/2006/relationships/tags" Target="../tags/tag40.xml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Sentences and Clauses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7239000" cy="1752600"/>
          </a:xfrm>
        </p:spPr>
        <p:txBody>
          <a:bodyPr/>
          <a:lstStyle/>
          <a:p>
            <a:pPr eaLnBrk="1" hangingPunct="1"/>
            <a:r>
              <a:rPr lang="en-US" smtClean="0"/>
              <a:t>Simple, Compound, Complex, and Compound-Complex; Dependent, Independent, Fragment, and Run-On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Because they have only four days left, students will be out for Winter Break, but their celebration will be nothing like that of the celebration their teachers will have.</a:t>
            </a:r>
          </a:p>
        </p:txBody>
      </p:sp>
      <p:graphicFrame>
        <p:nvGraphicFramePr>
          <p:cNvPr id="1331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6856102"/>
              </p:ext>
            </p:extLst>
          </p:nvPr>
        </p:nvGraphicFramePr>
        <p:xfrm>
          <a:off x="5283200" y="1828800"/>
          <a:ext cx="38608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1828800"/>
                        <a:ext cx="38608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CorShape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0063" y="38100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2362200"/>
            <a:ext cx="4114800" cy="2209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pic>
        <p:nvPicPr>
          <p:cNvPr id="11270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3316" grpId="0"/>
      <p:bldP spid="133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Mack likes to eat candy and drink sodas, but he doesn’t consider the damage to his body.</a:t>
            </a:r>
          </a:p>
        </p:txBody>
      </p:sp>
      <p:graphicFrame>
        <p:nvGraphicFramePr>
          <p:cNvPr id="6758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76211839"/>
              </p:ext>
            </p:extLst>
          </p:nvPr>
        </p:nvGraphicFramePr>
        <p:xfrm>
          <a:off x="4722813" y="1651000"/>
          <a:ext cx="4357687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1651000"/>
                        <a:ext cx="4357687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19200" y="1676400"/>
            <a:ext cx="4114800" cy="3048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pic>
        <p:nvPicPr>
          <p:cNvPr id="12293" name="ResponseGrid" hidden="1"/>
          <p:cNvPicPr>
            <a:picLocks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the dog barked without stopping</a:t>
            </a:r>
          </a:p>
        </p:txBody>
      </p:sp>
      <p:graphicFrame>
        <p:nvGraphicFramePr>
          <p:cNvPr id="1536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31308459"/>
              </p:ext>
            </p:extLst>
          </p:nvPr>
        </p:nvGraphicFramePr>
        <p:xfrm>
          <a:off x="5060950" y="1651000"/>
          <a:ext cx="401955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651000"/>
                        <a:ext cx="4019550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rShape1"/>
          <p:cNvSpPr/>
          <p:nvPr>
            <p:custDataLst>
              <p:tags r:id="rId4"/>
            </p:custDataLst>
          </p:nvPr>
        </p:nvSpPr>
        <p:spPr>
          <a:xfrm>
            <a:off x="701675" y="1871663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2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371600"/>
            <a:ext cx="4114800" cy="2163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</p:txBody>
      </p:sp>
      <p:pic>
        <p:nvPicPr>
          <p:cNvPr id="14340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4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he held his breath</a:t>
            </a:r>
          </a:p>
        </p:txBody>
      </p:sp>
      <p:graphicFrame>
        <p:nvGraphicFramePr>
          <p:cNvPr id="1638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49787986"/>
              </p:ext>
            </p:extLst>
          </p:nvPr>
        </p:nvGraphicFramePr>
        <p:xfrm>
          <a:off x="4994275" y="1651000"/>
          <a:ext cx="4086225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1651000"/>
                        <a:ext cx="4086225" cy="459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rShape1"/>
          <p:cNvSpPr/>
          <p:nvPr>
            <p:custDataLst>
              <p:tags r:id="rId4"/>
            </p:custDataLst>
          </p:nvPr>
        </p:nvSpPr>
        <p:spPr>
          <a:xfrm>
            <a:off x="701675" y="2252663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6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1752600"/>
            <a:ext cx="4114800" cy="2925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</p:txBody>
      </p:sp>
      <p:pic>
        <p:nvPicPr>
          <p:cNvPr id="15364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While riding their bikes, my nieces decided to ride through puddles of dirty water.</a:t>
            </a:r>
          </a:p>
        </p:txBody>
      </p:sp>
      <p:graphicFrame>
        <p:nvGraphicFramePr>
          <p:cNvPr id="1741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90362019"/>
              </p:ext>
            </p:extLst>
          </p:nvPr>
        </p:nvGraphicFramePr>
        <p:xfrm>
          <a:off x="5129213" y="1651000"/>
          <a:ext cx="3951287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651000"/>
                        <a:ext cx="3951287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778000"/>
            <a:ext cx="4114800" cy="2667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</p:txBody>
      </p:sp>
      <p:sp>
        <p:nvSpPr>
          <p:cNvPr id="4" name="CorShape1"/>
          <p:cNvSpPr/>
          <p:nvPr>
            <p:custDataLst>
              <p:tags r:id="rId5"/>
            </p:custDataLst>
          </p:nvPr>
        </p:nvSpPr>
        <p:spPr>
          <a:xfrm>
            <a:off x="549275" y="2278063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388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before he checked his watch</a:t>
            </a:r>
          </a:p>
        </p:txBody>
      </p:sp>
      <p:graphicFrame>
        <p:nvGraphicFramePr>
          <p:cNvPr id="1843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92955529"/>
              </p:ext>
            </p:extLst>
          </p:nvPr>
        </p:nvGraphicFramePr>
        <p:xfrm>
          <a:off x="5129213" y="1651000"/>
          <a:ext cx="3951287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651000"/>
                        <a:ext cx="3951287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ResponseGrid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rShape1"/>
          <p:cNvSpPr/>
          <p:nvPr>
            <p:custDataLst>
              <p:tags r:id="rId5"/>
            </p:custDataLst>
          </p:nvPr>
        </p:nvSpPr>
        <p:spPr>
          <a:xfrm>
            <a:off x="840740" y="158242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4" name="TPAnswers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054100" y="1447800"/>
            <a:ext cx="4114800" cy="2620963"/>
          </a:xfrm>
        </p:spPr>
        <p:txBody>
          <a:bodyPr>
            <a:noAutofit/>
          </a:bodyPr>
          <a:lstStyle/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Dependent Clause</a:t>
            </a:r>
          </a:p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Independent Clause</a:t>
            </a:r>
          </a:p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Run-on</a:t>
            </a:r>
            <a:endParaRPr lang="en-US" sz="240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Yesterday, I went to church and lunch with friends, I baked Christmas goodies for the rest of the afternoon and evening.</a:t>
            </a:r>
          </a:p>
        </p:txBody>
      </p:sp>
      <p:graphicFrame>
        <p:nvGraphicFramePr>
          <p:cNvPr id="1946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09464351"/>
              </p:ext>
            </p:extLst>
          </p:nvPr>
        </p:nvGraphicFramePr>
        <p:xfrm>
          <a:off x="5426075" y="1905000"/>
          <a:ext cx="3657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1905000"/>
                        <a:ext cx="36576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219200" y="2047875"/>
            <a:ext cx="4114800" cy="28495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Complete Sentence</a:t>
            </a:r>
          </a:p>
        </p:txBody>
      </p:sp>
      <p:sp>
        <p:nvSpPr>
          <p:cNvPr id="19461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5179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8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460" grpId="0"/>
      <p:bldP spid="194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Matt accidentally the incorrect answers.</a:t>
            </a:r>
          </a:p>
        </p:txBody>
      </p:sp>
      <p:graphicFrame>
        <p:nvGraphicFramePr>
          <p:cNvPr id="2048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59699239"/>
              </p:ext>
            </p:extLst>
          </p:nvPr>
        </p:nvGraphicFramePr>
        <p:xfrm>
          <a:off x="5129213" y="1651000"/>
          <a:ext cx="3951287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651000"/>
                        <a:ext cx="3951287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rShape1"/>
          <p:cNvSpPr/>
          <p:nvPr>
            <p:custDataLst>
              <p:tags r:id="rId4"/>
            </p:custDataLst>
          </p:nvPr>
        </p:nvSpPr>
        <p:spPr>
          <a:xfrm>
            <a:off x="1006475" y="246380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2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19200" y="1524000"/>
            <a:ext cx="4114800" cy="26971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</p:txBody>
      </p:sp>
      <p:pic>
        <p:nvPicPr>
          <p:cNvPr id="19460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484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Question"/>
          <p:cNvSpPr>
            <a:spLocks noGrp="1" noChangeArrowheads="1"/>
          </p:cNvSpPr>
          <p:nvPr>
            <p:ph type="title"/>
          </p:nvPr>
        </p:nvSpPr>
        <p:spPr>
          <a:xfrm>
            <a:off x="469900" y="228600"/>
            <a:ext cx="8229600" cy="1782763"/>
          </a:xfrm>
        </p:spPr>
        <p:txBody>
          <a:bodyPr/>
          <a:lstStyle/>
          <a:p>
            <a:pPr algn="l" eaLnBrk="1" hangingPunct="1"/>
            <a:r>
              <a:rPr lang="en-US" sz="3200" smtClean="0"/>
              <a:t>Maggie and Thomas are the most likely candidates for Class President.</a:t>
            </a:r>
          </a:p>
        </p:txBody>
      </p:sp>
      <p:graphicFrame>
        <p:nvGraphicFramePr>
          <p:cNvPr id="2150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44632327"/>
              </p:ext>
            </p:extLst>
          </p:nvPr>
        </p:nvGraphicFramePr>
        <p:xfrm>
          <a:off x="5827713" y="3225800"/>
          <a:ext cx="24384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hart" r:id="rId8" imgW="2743166" imgH="1828800" progId="MSGraph.Chart.8">
                  <p:embed followColorScheme="full"/>
                </p:oleObj>
              </mc:Choice>
              <mc:Fallback>
                <p:oleObj name="Chart" r:id="rId8" imgW="2743166" imgH="18288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3225800"/>
                        <a:ext cx="24384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rShape1"/>
          <p:cNvSpPr/>
          <p:nvPr>
            <p:custDataLst>
              <p:tags r:id="rId4"/>
            </p:custDataLst>
          </p:nvPr>
        </p:nvSpPr>
        <p:spPr>
          <a:xfrm>
            <a:off x="914400" y="243840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5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95400" y="1828800"/>
            <a:ext cx="4114800" cy="28495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 sentence</a:t>
            </a:r>
          </a:p>
        </p:txBody>
      </p:sp>
      <p:pic>
        <p:nvPicPr>
          <p:cNvPr id="20486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1508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After he lost all of his money in the casino</a:t>
            </a:r>
          </a:p>
        </p:txBody>
      </p:sp>
      <p:graphicFrame>
        <p:nvGraphicFramePr>
          <p:cNvPr id="2253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88305951"/>
              </p:ext>
            </p:extLst>
          </p:nvPr>
        </p:nvGraphicFramePr>
        <p:xfrm>
          <a:off x="4813300" y="1447800"/>
          <a:ext cx="42672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1447800"/>
                        <a:ext cx="42672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ResponseGrid" hidden="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rShape1"/>
          <p:cNvSpPr/>
          <p:nvPr>
            <p:custDataLst>
              <p:tags r:id="rId5"/>
            </p:custDataLst>
          </p:nvPr>
        </p:nvSpPr>
        <p:spPr>
          <a:xfrm>
            <a:off x="853440" y="150622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9" name="TPAnswers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066800" y="1371600"/>
            <a:ext cx="4114800" cy="2697163"/>
          </a:xfrm>
        </p:spPr>
        <p:txBody>
          <a:bodyPr>
            <a:noAutofit/>
          </a:bodyPr>
          <a:lstStyle/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Dependent Clause</a:t>
            </a:r>
          </a:p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Independent Clause</a:t>
            </a:r>
          </a:p>
          <a:p>
            <a:pPr marL="609600" indent="-609600" eaLnBrk="1" hangingPunct="1">
              <a:spcAft>
                <a:spcPts val="0"/>
              </a:spcAft>
              <a:buFontTx/>
              <a:buAutoNum type="arabicPeriod"/>
            </a:pPr>
            <a:r>
              <a:rPr lang="en-US" sz="2400" dirty="0" smtClean="0"/>
              <a:t>Run-on</a:t>
            </a:r>
            <a:endParaRPr lang="en-US" sz="2400" dirty="0" smtClean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532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Before she went to work, Mom drank all of the milk, so I wasn’t able to have my normal breakfast of cereal and toast.</a:t>
            </a:r>
          </a:p>
        </p:txBody>
      </p:sp>
      <p:graphicFrame>
        <p:nvGraphicFramePr>
          <p:cNvPr id="512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26801444"/>
              </p:ext>
            </p:extLst>
          </p:nvPr>
        </p:nvGraphicFramePr>
        <p:xfrm>
          <a:off x="5418138" y="1828800"/>
          <a:ext cx="372586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1828800"/>
                        <a:ext cx="3725862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133600"/>
            <a:ext cx="4114800" cy="3001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5301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7963" y="3565525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124" grpId="0"/>
      <p:bldP spid="53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Although Martha didn’t trust Dominic, he was her only chance to get to California so she decided to go against her intuition.</a:t>
            </a:r>
          </a:p>
        </p:txBody>
      </p:sp>
      <p:graphicFrame>
        <p:nvGraphicFramePr>
          <p:cNvPr id="2355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8337431"/>
              </p:ext>
            </p:extLst>
          </p:nvPr>
        </p:nvGraphicFramePr>
        <p:xfrm>
          <a:off x="5549900" y="1905000"/>
          <a:ext cx="3589338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1905000"/>
                        <a:ext cx="3589338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rShape1"/>
          <p:cNvSpPr/>
          <p:nvPr>
            <p:custDataLst>
              <p:tags r:id="rId4"/>
            </p:custDataLst>
          </p:nvPr>
        </p:nvSpPr>
        <p:spPr>
          <a:xfrm>
            <a:off x="838200" y="3657600"/>
            <a:ext cx="266700" cy="266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3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43000" y="2173288"/>
            <a:ext cx="4114800" cy="3382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Independent Clause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Fragment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Run-on</a:t>
            </a:r>
          </a:p>
        </p:txBody>
      </p:sp>
      <p:pic>
        <p:nvPicPr>
          <p:cNvPr id="22534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355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Ms. Adams is the principal of the school, and Ms. McBryant is the assistant principal.</a:t>
            </a:r>
          </a:p>
        </p:txBody>
      </p:sp>
      <p:graphicFrame>
        <p:nvGraphicFramePr>
          <p:cNvPr id="614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38608128"/>
              </p:ext>
            </p:extLst>
          </p:nvPr>
        </p:nvGraphicFramePr>
        <p:xfrm>
          <a:off x="5197475" y="1651000"/>
          <a:ext cx="3883025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1651000"/>
                        <a:ext cx="3883025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92113" y="1676400"/>
            <a:ext cx="4114800" cy="31543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6315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1788" y="22098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2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48" grpId="0"/>
      <p:bldP spid="63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Bill ran after Jamie.</a:t>
            </a:r>
          </a:p>
        </p:txBody>
      </p:sp>
      <p:graphicFrame>
        <p:nvGraphicFramePr>
          <p:cNvPr id="717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80525110"/>
              </p:ext>
            </p:extLst>
          </p:nvPr>
        </p:nvGraphicFramePr>
        <p:xfrm>
          <a:off x="5060950" y="1651000"/>
          <a:ext cx="401955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1651000"/>
                        <a:ext cx="4019550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1600200"/>
            <a:ext cx="4114800" cy="2239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7173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713" y="17526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6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72" grpId="0"/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 The girl’s long blond hair hung down her back nearly touching the ground.</a:t>
            </a:r>
          </a:p>
        </p:txBody>
      </p:sp>
      <p:graphicFrame>
        <p:nvGraphicFramePr>
          <p:cNvPr id="819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51148182"/>
              </p:ext>
            </p:extLst>
          </p:nvPr>
        </p:nvGraphicFramePr>
        <p:xfrm>
          <a:off x="5129213" y="1651000"/>
          <a:ext cx="3951287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651000"/>
                        <a:ext cx="3951287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90600" y="1752600"/>
            <a:ext cx="4114800" cy="23923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8197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763" y="18288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0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196" grpId="0"/>
      <p:bldP spid="81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Mark and Barb ran after the dog and cat.</a:t>
            </a:r>
          </a:p>
        </p:txBody>
      </p:sp>
      <p:graphicFrame>
        <p:nvGraphicFramePr>
          <p:cNvPr id="9220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21435369"/>
              </p:ext>
            </p:extLst>
          </p:nvPr>
        </p:nvGraphicFramePr>
        <p:xfrm>
          <a:off x="5181600" y="1714500"/>
          <a:ext cx="3962400" cy="445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714500"/>
                        <a:ext cx="3962400" cy="445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CorShape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163" y="1717675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pic>
        <p:nvPicPr>
          <p:cNvPr id="7174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0" grpId="0"/>
      <p:bldP spid="92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As he grabbed for his gun, the police officer asked the suspect to put his hands behind his back.</a:t>
            </a:r>
          </a:p>
        </p:txBody>
      </p:sp>
      <p:graphicFrame>
        <p:nvGraphicFramePr>
          <p:cNvPr id="1024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96460075"/>
              </p:ext>
            </p:extLst>
          </p:nvPr>
        </p:nvGraphicFramePr>
        <p:xfrm>
          <a:off x="5099050" y="1981200"/>
          <a:ext cx="398145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1981200"/>
                        <a:ext cx="398145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CorShape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7963" y="3325813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332038"/>
            <a:ext cx="4114800" cy="34591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pic>
        <p:nvPicPr>
          <p:cNvPr id="8198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44" grpId="0"/>
      <p:bldP spid="102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 eaLnBrk="1" hangingPunct="1"/>
            <a:r>
              <a:rPr lang="en-US" sz="3200" smtClean="0"/>
              <a:t>Mike never liked Sally in school though he thinks she’s a beautiful woman now.</a:t>
            </a:r>
          </a:p>
        </p:txBody>
      </p:sp>
      <p:graphicFrame>
        <p:nvGraphicFramePr>
          <p:cNvPr id="1126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64193941"/>
              </p:ext>
            </p:extLst>
          </p:nvPr>
        </p:nvGraphicFramePr>
        <p:xfrm>
          <a:off x="5129213" y="1651000"/>
          <a:ext cx="3951287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1651000"/>
                        <a:ext cx="3951287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14400" y="1905000"/>
            <a:ext cx="4114800" cy="24685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11269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28956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2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8" grpId="0"/>
      <p:bldP spid="112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The most unusual work of art depends on the person making the judgment.</a:t>
            </a:r>
          </a:p>
        </p:txBody>
      </p:sp>
      <p:graphicFrame>
        <p:nvGraphicFramePr>
          <p:cNvPr id="1229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2037869"/>
              </p:ext>
            </p:extLst>
          </p:nvPr>
        </p:nvGraphicFramePr>
        <p:xfrm>
          <a:off x="5197475" y="1651000"/>
          <a:ext cx="3883025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hart" r:id="rId8" imgW="4572034" imgH="5143584" progId="MSGraph.Chart.8">
                  <p:embed followColorScheme="full"/>
                </p:oleObj>
              </mc:Choice>
              <mc:Fallback>
                <p:oleObj name="Chart" r:id="rId8" imgW="4572034" imgH="5143584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1651000"/>
                        <a:ext cx="3883025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524000"/>
            <a:ext cx="4114800" cy="2620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Simple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Complex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smtClean="0"/>
              <a:t>Compound-Complex</a:t>
            </a:r>
          </a:p>
        </p:txBody>
      </p:sp>
      <p:sp>
        <p:nvSpPr>
          <p:cNvPr id="12293" name="CorShape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2113" y="1689100"/>
            <a:ext cx="215900" cy="2159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6" name="ResponseGrid" hidden="1"/>
          <p:cNvPicPr>
            <a:picLocks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292" grpId="0"/>
      <p:bldP spid="1229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1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5C6C4646B4B798D756879D9DE2697"/>
  <p:tag name="SLIDEID" val="5195C6C4646B4B798D756879D9DE269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Bill ran after Jamie."/>
  <p:tag name="ANSWERSALIAS" val="Simple|smicln|Compound|smicln|Complex|smicln|Compound-Complex"/>
  <p:tag name="VALUES" val="Correct|smicln|Incorrect|smicln|Incorrect|smicln|Incorrect"/>
  <p:tag name="RESPONSESGATHERED" val="True"/>
  <p:tag name="TOTALRESPONSES" val="10"/>
  <p:tag name="RESPONSECOUNT" val="10"/>
  <p:tag name="SLICED" val="False"/>
  <p:tag name="RESPONSES" val="1;1;1;1;1;1;1;1;3;1;"/>
  <p:tag name="CHARTSTRINGSTD" val="9 0 1 0"/>
  <p:tag name="CHARTSTRINGREV" val="0 1 0 9"/>
  <p:tag name="CHARTSTRINGSTDPER" val="0.9 0 0.1 0"/>
  <p:tag name="CHARTSTRINGREVPER" val="0 0.1 0 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EACB7C413994599BC49ABF5BD6D9688"/>
  <p:tag name="SLIDEID" val="3EACB7C413994599BC49ABF5BD6D968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ANSWERSALIAS" val="Simple|smicln|Compound|smicln|Complex|smicln|Compound-Complex"/>
  <p:tag name="VALUES" val="Correct|smicln|Incorrect|smicln|Incorrect|smicln|Incorrect"/>
  <p:tag name="QUESTIONALIAS" val=" The girl’s long blond hair hung down her back nearly touching the ground."/>
  <p:tag name="RESPONSESGATHERED" val="True"/>
  <p:tag name="TOTALRESPONSES" val="10"/>
  <p:tag name="RESPONSECOUNT" val="10"/>
  <p:tag name="SLICED" val="False"/>
  <p:tag name="RESPONSES" val="3;3;3;1;3;3;3;1;1;3;"/>
  <p:tag name="CHARTSTRINGSTD" val="3 0 7 0"/>
  <p:tag name="CHARTSTRINGREV" val="0 7 0 3"/>
  <p:tag name="CHARTSTRINGSTDPER" val="0.3 0 0.7 0"/>
  <p:tag name="CHARTSTRINGREVPER" val="0 0.7 0 0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3685CB14D094212A3DCACFE761BF2AA"/>
  <p:tag name="SLIDEID" val="63685CB14D094212A3DCACFE761BF2A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ark and Barb ran after the dog and cat."/>
  <p:tag name="ANSWERSALIAS" val="Simple|smicln|Compound|smicln|Complex|smicln|Compound-Complex"/>
  <p:tag name="VALUES" val="Correct|smicln|Incorrect|smicln|Incorrect|smicln|Incorrect"/>
  <p:tag name="RESPONSESGATHERED" val="True"/>
  <p:tag name="TOTALRESPONSES" val="10"/>
  <p:tag name="RESPONSECOUNT" val="10"/>
  <p:tag name="SLICED" val="False"/>
  <p:tag name="RESPONSES" val="1;1;3;1;3;2;3;1;3;2;"/>
  <p:tag name="CHARTSTRINGSTD" val="4 2 4 0"/>
  <p:tag name="CHARTSTRINGREV" val="0 4 2 4"/>
  <p:tag name="CHARTSTRINGSTDPER" val="0.4 0.2 0.4 0"/>
  <p:tag name="CHARTSTRINGREVPER" val="0 0.4 0.2 0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ED84850DFE84088A0BEFD287B0A0BEC"/>
  <p:tag name="SLIDEID" val="9ED84850DFE84088A0BEFD287B0A0BE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rabbing for his gun, the police officer asked the suspect to put his hands behind his back."/>
  <p:tag name="ANSWERSALIAS" val="Simple|smicln|Compound|smicln|Complex|smicln|Compound-Complex"/>
  <p:tag name="RESPONSESGATHERED" val="True"/>
  <p:tag name="TOTALRESPONSES" val="10"/>
  <p:tag name="RESPONSECOUNT" val="10"/>
  <p:tag name="SLICED" val="False"/>
  <p:tag name="RESPONSES" val="3;3;3;3;3;3;2;3;2;2;"/>
  <p:tag name="CHARTSTRINGSTD" val="0 3 7 0"/>
  <p:tag name="CHARTSTRINGREV" val="0 7 3 0"/>
  <p:tag name="CHARTSTRINGSTDPER" val="0 0.3 0.7 0"/>
  <p:tag name="CHARTSTRINGREVPER" val="0 0.7 0.3 0"/>
  <p:tag name="VALUES" val="Incorrect|smicln|Incorrect|smicln|Correct|smicln|Incorrec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5C5D4ACB212445789F1FD77BD1C03B7"/>
  <p:tag name="SLIDEID" val="25C5D4ACB212445789F1FD77BD1C03B7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ANSWERSALIAS" val="Simple|smicln|Compound|smicln|Complex|smicln|Compound-Complex"/>
  <p:tag name="QUESTIONALIAS" val="Before she went to work, Mom drank all of the milk, so I wasn’t able to have my normal breakfast of cereal and toast."/>
  <p:tag name="RESPONSESGATHERED" val="True"/>
  <p:tag name="TOTALRESPONSES" val="10"/>
  <p:tag name="RESPONSECOUNT" val="10"/>
  <p:tag name="SLICED" val="False"/>
  <p:tag name="RESPONSES" val="4;2;4;4;4;4;3;3;4;4;"/>
  <p:tag name="CHARTSTRINGSTD" val="0 1 2 7"/>
  <p:tag name="CHARTSTRINGREV" val="7 2 1 0"/>
  <p:tag name="CHARTSTRINGSTDPER" val="0 0.1 0.2 0.7"/>
  <p:tag name="CHARTSTRINGREVPER" val="0.7 0.2 0.1 0"/>
  <p:tag name="VALUES" val="Incorrect|smicln|Incorrect|smicln|Incorrect|smicln|Correc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F9C0D7C125A4DE68CA392B6D8706E3B"/>
  <p:tag name="SLIDEID" val="CF9C0D7C125A4DE68CA392B6D8706E3B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ike never liked Sally in school though he thinks she’s a beautiful woman now."/>
  <p:tag name="ANSWERSALIAS" val="Simple|smicln|Compound|smicln|Complex|smicln|Compound-Complex"/>
  <p:tag name="VALUES" val="Incorrect|smicln|Incorrect|smicln|Correct|smicln|Incorrect"/>
  <p:tag name="RESPONSESGATHERED" val="True"/>
  <p:tag name="TOTALRESPONSES" val="10"/>
  <p:tag name="RESPONSECOUNT" val="10"/>
  <p:tag name="SLICED" val="False"/>
  <p:tag name="RESPONSES" val="2;1;2;2;3;3;2;2;3;3;"/>
  <p:tag name="CHARTSTRINGSTD" val="1 5 4 0"/>
  <p:tag name="CHARTSTRINGREV" val="0 4 5 1"/>
  <p:tag name="CHARTSTRINGSTDPER" val="0.1 0.5 0.4 0"/>
  <p:tag name="CHARTSTRINGREVPER" val="0 0.4 0.5 0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535447A7CF54F81ADDC94252D3F0E48"/>
  <p:tag name="SLIDEID" val="A535447A7CF54F81ADDC94252D3F0E4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most unusual work of art depends on the person making the judgement."/>
  <p:tag name="ANSWERSALIAS" val="Simple|smicln|Compound|smicln|Complex|smicln|Compound-Complex"/>
  <p:tag name="RESPONSESGATHERED" val="True"/>
  <p:tag name="TOTALRESPONSES" val="10"/>
  <p:tag name="RESPONSECOUNT" val="10"/>
  <p:tag name="SLICED" val="False"/>
  <p:tag name="RESPONSES" val="1;1;2;1;3;1;1;1;1;2;"/>
  <p:tag name="CHARTSTRINGSTD" val="7 2 1 0"/>
  <p:tag name="CHARTSTRINGREV" val="0 1 2 7"/>
  <p:tag name="CHARTSTRINGSTDPER" val="0.7 0.2 0.1 0"/>
  <p:tag name="CHARTSTRINGREVPER" val="0 0.1 0.2 0.7"/>
  <p:tag name="VALUES" val="Correct|smicln|Incorrect|smicln|In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D586050641A486C9507242F91326F4C"/>
  <p:tag name="SLIDEID" val="8D586050641A486C9507242F91326F4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In just four days, students will be out for Winter Break, but their celebration will be nothing like that of the teachers."/>
  <p:tag name="ANSWERSALIAS" val="Simple|smicln|Compound|smicln|Complex|smicln|Compound-Complex"/>
  <p:tag name="RESPONSESGATHERED" val="True"/>
  <p:tag name="TOTALRESPONSES" val="10"/>
  <p:tag name="RESPONSECOUNT" val="10"/>
  <p:tag name="SLICED" val="False"/>
  <p:tag name="RESPONSES" val="4;4;4;4;4;4;2;4;4;4;"/>
  <p:tag name="CHARTSTRINGSTD" val="0 1 0 9"/>
  <p:tag name="CHARTSTRINGREV" val="9 0 1 0"/>
  <p:tag name="CHARTSTRINGSTDPER" val="0 0.1 0 0.9"/>
  <p:tag name="CHARTSTRINGREVPER" val="0.9 0 0.1 0"/>
  <p:tag name="VALUES" val="Incorrect|smicln|Incorrect|smicln|Incorrect|smicln|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9CA24A5C374586961C7441FEDFB09D"/>
  <p:tag name="SLIDEID" val="479CA24A5C374586961C7441FEDFB09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ack likes to eat candy and drink sodas, but he doesn’t consider the damage to his body."/>
  <p:tag name="ANSWERSALIAS" val="Simple|smicln|Compound|smicln|Complex|smicln|Compound-Complex"/>
  <p:tag name="RESPONSESGATHERED" val="True"/>
  <p:tag name="TOTALRESPONSES" val="10"/>
  <p:tag name="RESPONSECOUNT" val="10"/>
  <p:tag name="SLICED" val="False"/>
  <p:tag name="RESPONSES" val="2;2;2;2;2;2;1;3;2;2;"/>
  <p:tag name="CHARTSTRINGSTD" val="1 8 1 0"/>
  <p:tag name="CHARTSTRINGREV" val="0 1 8 1"/>
  <p:tag name="CHARTSTRINGSTDPER" val="0.1 0.8 0.1 0"/>
  <p:tag name="CHARTSTRINGREVPER" val="0 0.1 0.8 0.1"/>
  <p:tag name="VALUES" val="No Value|smicln|No Value|smicln|No Value|smicln|No Val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0"/>
  <p:tag name="FONTSIZE" val="24"/>
  <p:tag name="BULLETTYPE" val="ppBulletArabicPeriod"/>
  <p:tag name="ANSWERTEXT" val="Simple&#10;Compound&#10;Complex&#10;Compound-Complex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379C0C807424D819C2ED3AF820B450D"/>
  <p:tag name="SLIDEID" val="B379C0C807424D819C2ED3AF820B450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dog barked without stopping"/>
  <p:tag name="ANSWERSALIAS" val="Dependent Clause|smicln|Independent Clause|smicln|Fragment|smicln|Run-on"/>
  <p:tag name="RESPONSESGATHERED" val="True"/>
  <p:tag name="TOTALRESPONSES" val="10"/>
  <p:tag name="RESPONSECOUNT" val="10"/>
  <p:tag name="SLICED" val="False"/>
  <p:tag name="RESPONSES" val="2;2;2;2;2;2;2;2;2;1;"/>
  <p:tag name="CHARTSTRINGSTD" val="1 9 0 0"/>
  <p:tag name="CHARTSTRINGREV" val="0 0 9 1"/>
  <p:tag name="CHARTSTRINGSTDPER" val="0.1 0.9 0 0"/>
  <p:tag name="CHARTSTRINGREVPER" val="0 0 0.9 0.1"/>
  <p:tag name="VALUES" val="Incorrect|smicln|Correct|smicln|In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24"/>
  <p:tag name="BULLETTYPE" val="ppBulletArabicPeriod"/>
  <p:tag name="ANSWERTEXT" val="Dependent Clause&#10;Independent Clause&#10;Fragment&#10;Run-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F78F66BE39A4B77BC990EE5A54CEC7A"/>
  <p:tag name="SLIDEID" val="1F78F66BE39A4B77BC990EE5A54CEC7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he held his breath"/>
  <p:tag name="ANSWERSALIAS" val="Dependent Clause |smicln|Independent Clause|smicln|Fragment |smicln|Run-on"/>
  <p:tag name="RESPONSESGATHERED" val="True"/>
  <p:tag name="TOTALRESPONSES" val="10"/>
  <p:tag name="RESPONSECOUNT" val="10"/>
  <p:tag name="SLICED" val="False"/>
  <p:tag name="RESPONSES" val="3;3;1;2;2;3;2;1;2;1;"/>
  <p:tag name="CHARTSTRINGSTD" val="3 4 3 0"/>
  <p:tag name="CHARTSTRINGREV" val="0 3 4 3"/>
  <p:tag name="CHARTSTRINGSTDPER" val="0.3 0.4 0.3 0"/>
  <p:tag name="CHARTSTRINGREVPER" val="0 0.3 0.4 0.3"/>
  <p:tag name="VALUES" val="Incorrect|smicln|Correct|smicln|Incorrect|smicln|Incorrect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3"/>
  <p:tag name="FONTSIZE" val="24"/>
  <p:tag name="BULLETTYPE" val="ppBulletArabicPeriod"/>
  <p:tag name="ANSWERTEXT" val="Dependent Clause &#10;Independent Clause&#10;Fragment &#10;Run-on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2632DA8D0AF4E678DB4E6519E3E99FA"/>
  <p:tag name="SLIDEID" val="32632DA8D0AF4E678DB4E6519E3E99F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While riding their bikes, my nieces decided to ride through puddles of dirty water."/>
  <p:tag name="ANSWERSALIAS" val="Dependent Clause|smicln|Independent Clause|smicln|Fragment|smicln|Run-on"/>
  <p:tag name="RESPONSESGATHERED" val="True"/>
  <p:tag name="TOTALRESPONSES" val="10"/>
  <p:tag name="RESPONSECOUNT" val="10"/>
  <p:tag name="SLICED" val="False"/>
  <p:tag name="RESPONSES" val="2;2;3;4;3;2;2;2;4;1;"/>
  <p:tag name="CHARTSTRINGSTD" val="1 5 2 2"/>
  <p:tag name="CHARTSTRINGREV" val="2 2 5 1"/>
  <p:tag name="CHARTSTRINGSTDPER" val="0.1 0.5 0.2 0.2"/>
  <p:tag name="CHARTSTRINGREVPER" val="0.2 0.2 0.5 0.1"/>
  <p:tag name="VALUES" val="Incorrect|smicln|Correct|smicln|Incorrect|smicln|Incorrec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24"/>
  <p:tag name="BULLETTYPE" val="ppBulletArabicPeriod"/>
  <p:tag name="ANSWERTEXT" val="Dependent Clause&#10;Independent Clause&#10;Fragment&#10;Run-on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4E9DE84E32A41AFA69C89E51942267C"/>
  <p:tag name="SLIDEID" val="C4E9DE84E32A41AFA69C89E51942267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before he checked his watch"/>
  <p:tag name="RESPONSESGATHERED" val="True"/>
  <p:tag name="TOTALRESPONSES" val="10"/>
  <p:tag name="RESPONSECOUNT" val="10"/>
  <p:tag name="SLICED" val="False"/>
  <p:tag name="RESPONSES" val="1;1;1;2;2;1;1;1;1;1;"/>
  <p:tag name="CHARTSTRINGSTD" val="8 2 0 0"/>
  <p:tag name="CHARTSTRINGREV" val="0 0 2 8"/>
  <p:tag name="CHARTSTRINGSTDPER" val="0.8 0.2 0 0"/>
  <p:tag name="CHARTSTRINGREVPER" val="0 0 0.2 0.8"/>
  <p:tag name="ANSWERSALIAS" val="Dependent Clause|smicln|Independent Clause|smicln|Run-on"/>
  <p:tag name="VALUES" val="Correct|smicln|Incorrect|smicln|Incorrec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42"/>
  <p:tag name="FONTSIZE" val="24"/>
  <p:tag name="BULLETTYPE" val="ppBulletArabicPeriod"/>
  <p:tag name="ANSWERTEXT" val="Dependent Clause&#10;Independent Clause&#10;Run-o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759E28A3DD5497DBB0CDB61D0FDB5EB"/>
  <p:tag name="SLIDEID" val="D759E28A3DD5497DBB0CDB61D0FDB5EB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Yesterday I went to church and lunch with friends and I baked Christmas goodies for the rest of the day."/>
  <p:tag name="ANSWERSALIAS" val="Dependent Clause|smicln|Independent Clause|smicln|Fragment|smicln|Run-on|smicln|Complete Sentence"/>
  <p:tag name="RESPONSESGATHERED" val="True"/>
  <p:tag name="TOTALRESPONSES" val="10"/>
  <p:tag name="RESPONSECOUNT" val="10"/>
  <p:tag name="SLICED" val="False"/>
  <p:tag name="RESPONSES" val="4;3;5;5;4;4;4;4;4;4;"/>
  <p:tag name="CHARTSTRINGSTD" val="0 0 1 7 2"/>
  <p:tag name="CHARTSTRINGREV" val="2 7 1 0 0"/>
  <p:tag name="CHARTSTRINGSTDPER" val="0 0 0.1 0.7 0.2"/>
  <p:tag name="CHARTSTRINGREVPER" val="0.2 0.7 0.1 0 0"/>
  <p:tag name="VALUES" val="Incorrect|smicln|Incorrect|smicln|Incorrect|smicln|Correct|smicln|Incorrect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69"/>
  <p:tag name="FONTSIZE" val="24"/>
  <p:tag name="BULLETTYPE" val="ppBulletArabicPeriod"/>
  <p:tag name="ANSWERTEXT" val="Dependent Clause&#10;Independent Clause&#10;Fragment&#10;Run-on&#10;Complete Sentenc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C5BA31D6DC14B789955DB9A8DA4F05A"/>
  <p:tag name="SLIDEID" val="7C5BA31D6DC14B789955DB9A8DA4F05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att accidentally the incorrect answers."/>
  <p:tag name="ANSWERSALIAS" val="Dependent Clause|smicln|Independent Clause|smicln|Fragment|smicln|Run-on"/>
  <p:tag name="RESPONSESGATHERED" val="True"/>
  <p:tag name="TOTALRESPONSES" val="10"/>
  <p:tag name="RESPONSECOUNT" val="10"/>
  <p:tag name="SLICED" val="False"/>
  <p:tag name="RESPONSES" val="3;3;4;3;3;3;3;3;3;3;"/>
  <p:tag name="CHARTSTRINGSTD" val="0 0 9 1"/>
  <p:tag name="CHARTSTRINGREV" val="1 9 0 0"/>
  <p:tag name="CHARTSTRINGSTDPER" val="0 0 0.9 0.1"/>
  <p:tag name="CHARTSTRINGREVPER" val="0.1 0.9 0 0"/>
  <p:tag name="VALUES" val="Incorrect|smicln|Incorrect|smicln|Correct|smicln|Incorrec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293A7F978F040EA8CC4167610F57212"/>
  <p:tag name="SLIDEID" val="C293A7F978F040EA8CC4167610F5721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s. Adams is the principal of the school, and Ms. Adams is the assistant principal."/>
  <p:tag name="ANSWERSALIAS" val="Simple|smicln|Compound|smicln|Complex|smicln|Compound-Complex"/>
  <p:tag name="RESPONSESGATHERED" val="True"/>
  <p:tag name="TOTALRESPONSES" val="10"/>
  <p:tag name="RESPONSECOUNT" val="10"/>
  <p:tag name="SLICED" val="False"/>
  <p:tag name="RESPONSES" val="2;2;2;2;2;2;2;2;2;2;"/>
  <p:tag name="CHARTSTRINGSTD" val="0 10 0 0"/>
  <p:tag name="CHARTSTRINGREV" val="0 0 10 0"/>
  <p:tag name="CHARTSTRINGSTDPER" val="0 1 0 0"/>
  <p:tag name="CHARTSTRINGREVPER" val="0 0 1 0"/>
  <p:tag name="VALUES" val="Incorrect|smicln|Correct|smicln|Incorrect|smicln|Incorrec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24"/>
  <p:tag name="BULLETTYPE" val="ppBulletArabicPeriod"/>
  <p:tag name="ANSWERTEXT" val="Dependent Clause&#10;Independent Clause&#10;Fragment&#10;Run-on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B36AE39AA62458BA4AC453BCFB12CEA"/>
  <p:tag name="SLIDEID" val="4B36AE39AA62458BA4AC453BCFB12CE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Maggie and Thomas are the most likely candidates for Class President."/>
  <p:tag name="ANSWERSALIAS" val="Dependent Clause|smicln|Independent Clause|smicln|Fragment|smicln|Run-on sentence"/>
  <p:tag name="RESPONSESGATHERED" val="True"/>
  <p:tag name="TOTALRESPONSES" val="10"/>
  <p:tag name="RESPONSECOUNT" val="10"/>
  <p:tag name="SLICED" val="False"/>
  <p:tag name="RESPONSES" val="2;2;2;2;1;1;2;2;2;2;"/>
  <p:tag name="CHARTSTRINGSTD" val="2 8 0 0"/>
  <p:tag name="CHARTSTRINGREV" val="0 0 8 2"/>
  <p:tag name="CHARTSTRINGSTDPER" val="0.2 0.8 0 0"/>
  <p:tag name="CHARTSTRINGREVPER" val="0 0 0.8 0.2"/>
  <p:tag name="VALUES" val="Incorrect|smicln|Correct|smicln|Incorrect|smicln|Incorrec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0"/>
  <p:tag name="FONTSIZE" val="24"/>
  <p:tag name="BULLETTYPE" val="ppBulletArabicPeriod"/>
  <p:tag name="ANSWERTEXT" val="Dependent Clause&#10;Independent Clause&#10;Fragment&#10;Run-on sentenc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89FAE0E8BC4FE5A3A4ECC2A6ADD99D"/>
  <p:tag name="SLIDEID" val="8989FAE0E8BC4FE5A3A4ECC2A6ADD99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fter he lost all of his money in the casino"/>
  <p:tag name="RESPONSESGATHERED" val="True"/>
  <p:tag name="TOTALRESPONSES" val="10"/>
  <p:tag name="RESPONSECOUNT" val="10"/>
  <p:tag name="SLICED" val="False"/>
  <p:tag name="RESPONSES" val="2;2;2;2;2;1;1;1;1;1;"/>
  <p:tag name="CHARTSTRINGSTD" val="5 5 0 0"/>
  <p:tag name="CHARTSTRINGREV" val="0 0 5 5"/>
  <p:tag name="CHARTSTRINGSTDPER" val="0.5 0.5 0 0"/>
  <p:tag name="CHARTSTRINGREVPER" val="0 0 0.5 0.5"/>
  <p:tag name="ANSWERSALIAS" val="Dependent Clause|smicln|Independent Clause|smicln|Run-on"/>
  <p:tag name="VALUES" val="Correct|smicln|Incorrect|smicln|Incorre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42"/>
  <p:tag name="FONTSIZE" val="24"/>
  <p:tag name="BULLETTYPE" val="ppBulletArabicPeriod"/>
  <p:tag name="ANSWERTEXT" val="Dependent Clause&#10;Independent Clause&#10;Run-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767D49C273A4A4E84659D362861671D"/>
  <p:tag name="SLIDEID" val="9767D49C273A4A4E84659D362861671D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lthough Martha didn’t trust Dominic, he was her only chance to get to California so she decided to go against her intuition."/>
  <p:tag name="ANSWERSALIAS" val="Dependent Clause|smicln|Independent Clause|smicln|Fragment|smicln|Run-on"/>
  <p:tag name="RESPONSESGATHERED" val="True"/>
  <p:tag name="TOTALRESPONSES" val="9"/>
  <p:tag name="RESPONSECOUNT" val="9"/>
  <p:tag name="SLICED" val="False"/>
  <p:tag name="RESPONSES" val="2;2;3;4;4;4;4;2;-;3;"/>
  <p:tag name="CHARTSTRINGSTD" val="0 3 2 4"/>
  <p:tag name="CHARTSTRINGREV" val="4 2 3 0"/>
  <p:tag name="CHARTSTRINGSTDPER" val="0 0.333333333333333 0.222222222222222 0.444444444444444"/>
  <p:tag name="CHARTSTRINGREVPER" val="0.444444444444444 0.222222222222222 0.333333333333333 0"/>
  <p:tag name="VALUES" val="Incorrect|smicln|Incorrect|smicln|Incorrect|smicln|Correct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1"/>
  <p:tag name="FONTSIZE" val="24"/>
  <p:tag name="BULLETTYPE" val="ppBulletArabicPeriod"/>
  <p:tag name="ANSWERTEXT" val="Dependent Clause&#10;Independent Clause&#10;Fragment&#10;Run-on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398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Default Design</vt:lpstr>
      <vt:lpstr>Microsoft Graph Chart</vt:lpstr>
      <vt:lpstr>Sentences and Clauses</vt:lpstr>
      <vt:lpstr>Before she went to work, Mom drank all of the milk, so I wasn’t able to have my normal breakfast of cereal and toast.</vt:lpstr>
      <vt:lpstr>Ms. Adams is the principal of the school, and Ms. McBryant is the assistant principal.</vt:lpstr>
      <vt:lpstr>Bill ran after Jamie.</vt:lpstr>
      <vt:lpstr> The girl’s long blond hair hung down her back nearly touching the ground.</vt:lpstr>
      <vt:lpstr>Mark and Barb ran after the dog and cat.</vt:lpstr>
      <vt:lpstr>As he grabbed for his gun, the police officer asked the suspect to put his hands behind his back.</vt:lpstr>
      <vt:lpstr>Mike never liked Sally in school though he thinks she’s a beautiful woman now.</vt:lpstr>
      <vt:lpstr>The most unusual work of art depends on the person making the judgment.</vt:lpstr>
      <vt:lpstr>Because they have only four days left, students will be out for Winter Break, but their celebration will be nothing like that of the celebration their teachers will have.</vt:lpstr>
      <vt:lpstr>Mack likes to eat candy and drink sodas, but he doesn’t consider the damage to his body.</vt:lpstr>
      <vt:lpstr>the dog barked without stopping</vt:lpstr>
      <vt:lpstr>he held his breath</vt:lpstr>
      <vt:lpstr>While riding their bikes, my nieces decided to ride through puddles of dirty water.</vt:lpstr>
      <vt:lpstr>before he checked his watch</vt:lpstr>
      <vt:lpstr>Yesterday, I went to church and lunch with friends, I baked Christmas goodies for the rest of the afternoon and evening.</vt:lpstr>
      <vt:lpstr>Matt accidentally the incorrect answers.</vt:lpstr>
      <vt:lpstr>Maggie and Thomas are the most likely candidates for Class President.</vt:lpstr>
      <vt:lpstr>After he lost all of his money in the casino</vt:lpstr>
      <vt:lpstr>Although Martha didn’t trust Dominic, he was her only chance to get to California so she decided to go against her intuition.</vt:lpstr>
    </vt:vector>
  </TitlesOfParts>
  <Company>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Sentences</dc:title>
  <dc:creator>shane.tolle</dc:creator>
  <cp:lastModifiedBy>Megan Kingsley</cp:lastModifiedBy>
  <cp:revision>28</cp:revision>
  <dcterms:created xsi:type="dcterms:W3CDTF">2009-12-14T11:56:45Z</dcterms:created>
  <dcterms:modified xsi:type="dcterms:W3CDTF">2013-01-29T16:16:08Z</dcterms:modified>
</cp:coreProperties>
</file>