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77" r:id="rId3"/>
    <p:sldId id="257" r:id="rId4"/>
    <p:sldId id="264" r:id="rId5"/>
    <p:sldId id="258" r:id="rId6"/>
    <p:sldId id="259" r:id="rId7"/>
    <p:sldId id="262" r:id="rId8"/>
    <p:sldId id="279" r:id="rId9"/>
    <p:sldId id="260" r:id="rId10"/>
    <p:sldId id="261" r:id="rId11"/>
    <p:sldId id="263" r:id="rId12"/>
    <p:sldId id="265" r:id="rId13"/>
    <p:sldId id="266" r:id="rId14"/>
    <p:sldId id="268" r:id="rId15"/>
    <p:sldId id="267" r:id="rId16"/>
    <p:sldId id="278" r:id="rId17"/>
    <p:sldId id="276" r:id="rId18"/>
    <p:sldId id="270" r:id="rId19"/>
    <p:sldId id="269" r:id="rId20"/>
    <p:sldId id="280" r:id="rId21"/>
    <p:sldId id="271" r:id="rId22"/>
    <p:sldId id="272" r:id="rId23"/>
    <p:sldId id="274" r:id="rId24"/>
    <p:sldId id="273" r:id="rId25"/>
    <p:sldId id="27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p:normalViewPr>
  <p:slideViewPr>
    <p:cSldViewPr>
      <p:cViewPr varScale="1">
        <p:scale>
          <a:sx n="64" d="100"/>
          <a:sy n="64" d="100"/>
        </p:scale>
        <p:origin x="136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1639F5-F071-49E6-AC74-2CDA7C31ECC6}" type="datetimeFigureOut">
              <a:rPr lang="en-US" smtClean="0"/>
              <a:t>9/19/2016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451E08-54A6-445D-88D2-CE69AA1E60FE}" type="slidenum">
              <a:rPr lang="en-US" smtClean="0"/>
              <a:t>‹#›</a:t>
            </a:fld>
            <a:endParaRPr lang="en-US" dirty="0"/>
          </a:p>
        </p:txBody>
      </p:sp>
    </p:spTree>
    <p:extLst>
      <p:ext uri="{BB962C8B-B14F-4D97-AF65-F5344CB8AC3E}">
        <p14:creationId xmlns:p14="http://schemas.microsoft.com/office/powerpoint/2010/main" val="194669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451E08-54A6-445D-88D2-CE69AA1E60FE}" type="slidenum">
              <a:rPr lang="en-US" smtClean="0"/>
              <a:t>5</a:t>
            </a:fld>
            <a:endParaRPr lang="en-US" dirty="0"/>
          </a:p>
        </p:txBody>
      </p:sp>
    </p:spTree>
    <p:extLst>
      <p:ext uri="{BB962C8B-B14F-4D97-AF65-F5344CB8AC3E}">
        <p14:creationId xmlns:p14="http://schemas.microsoft.com/office/powerpoint/2010/main" val="336099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451E08-54A6-445D-88D2-CE69AA1E60FE}" type="slidenum">
              <a:rPr lang="en-US" smtClean="0"/>
              <a:t>6</a:t>
            </a:fld>
            <a:endParaRPr lang="en-US" dirty="0"/>
          </a:p>
        </p:txBody>
      </p:sp>
    </p:spTree>
    <p:extLst>
      <p:ext uri="{BB962C8B-B14F-4D97-AF65-F5344CB8AC3E}">
        <p14:creationId xmlns:p14="http://schemas.microsoft.com/office/powerpoint/2010/main" val="110723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451E08-54A6-445D-88D2-CE69AA1E60FE}" type="slidenum">
              <a:rPr lang="en-US" smtClean="0"/>
              <a:t>7</a:t>
            </a:fld>
            <a:endParaRPr lang="en-US" dirty="0"/>
          </a:p>
        </p:txBody>
      </p:sp>
    </p:spTree>
    <p:extLst>
      <p:ext uri="{BB962C8B-B14F-4D97-AF65-F5344CB8AC3E}">
        <p14:creationId xmlns:p14="http://schemas.microsoft.com/office/powerpoint/2010/main" val="247788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51E08-54A6-445D-88D2-CE69AA1E60FE}" type="slidenum">
              <a:rPr lang="en-US" smtClean="0"/>
              <a:t>13</a:t>
            </a:fld>
            <a:endParaRPr lang="en-US" dirty="0"/>
          </a:p>
        </p:txBody>
      </p:sp>
    </p:spTree>
    <p:extLst>
      <p:ext uri="{BB962C8B-B14F-4D97-AF65-F5344CB8AC3E}">
        <p14:creationId xmlns:p14="http://schemas.microsoft.com/office/powerpoint/2010/main" val="373860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should complete the first two columns BEFORE they look up the words in the book.</a:t>
            </a:r>
            <a:endParaRPr lang="en-US" dirty="0"/>
          </a:p>
        </p:txBody>
      </p:sp>
      <p:sp>
        <p:nvSpPr>
          <p:cNvPr id="4" name="Slide Number Placeholder 3"/>
          <p:cNvSpPr>
            <a:spLocks noGrp="1"/>
          </p:cNvSpPr>
          <p:nvPr>
            <p:ph type="sldNum" sz="quarter" idx="10"/>
          </p:nvPr>
        </p:nvSpPr>
        <p:spPr/>
        <p:txBody>
          <a:bodyPr/>
          <a:lstStyle/>
          <a:p>
            <a:fld id="{28451E08-54A6-445D-88D2-CE69AA1E60FE}" type="slidenum">
              <a:rPr lang="en-US" smtClean="0"/>
              <a:t>14</a:t>
            </a:fld>
            <a:endParaRPr lang="en-US" dirty="0"/>
          </a:p>
        </p:txBody>
      </p:sp>
    </p:spTree>
    <p:extLst>
      <p:ext uri="{BB962C8B-B14F-4D97-AF65-F5344CB8AC3E}">
        <p14:creationId xmlns:p14="http://schemas.microsoft.com/office/powerpoint/2010/main" val="94863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B5E59C-7FB7-41CA-882E-DDA12EC8DF57}"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7362C-E881-4BCA-996E-8CE94DACFD8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5E59C-7FB7-41CA-882E-DDA12EC8DF57}"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7362C-E881-4BCA-996E-8CE94DACFD8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4FB5E59C-7FB7-41CA-882E-DDA12EC8DF57}"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7362C-E881-4BCA-996E-8CE94DACFD8C}"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5E59C-7FB7-41CA-882E-DDA12EC8DF57}"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7362C-E881-4BCA-996E-8CE94DACFD8C}"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B5E59C-7FB7-41CA-882E-DDA12EC8DF57}"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7362C-E881-4BCA-996E-8CE94DACFD8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FB5E59C-7FB7-41CA-882E-DDA12EC8DF57}" type="datetimeFigureOut">
              <a:rPr lang="en-US" smtClean="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27362C-E881-4BCA-996E-8CE94DACFD8C}"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B5E59C-7FB7-41CA-882E-DDA12EC8DF57}" type="datetimeFigureOut">
              <a:rPr lang="en-US" smtClean="0"/>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27362C-E881-4BCA-996E-8CE94DACFD8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B5E59C-7FB7-41CA-882E-DDA12EC8DF57}" type="datetimeFigureOut">
              <a:rPr lang="en-US" smtClean="0"/>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27362C-E881-4BCA-996E-8CE94DACFD8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4FB5E59C-7FB7-41CA-882E-DDA12EC8DF57}" type="datetimeFigureOut">
              <a:rPr lang="en-US" smtClean="0"/>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27362C-E881-4BCA-996E-8CE94DACFD8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4FB5E59C-7FB7-41CA-882E-DDA12EC8DF57}" type="datetimeFigureOut">
              <a:rPr lang="en-US" smtClean="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27362C-E881-4BCA-996E-8CE94DACFD8C}"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5E59C-7FB7-41CA-882E-DDA12EC8DF57}" type="datetimeFigureOut">
              <a:rPr lang="en-US" smtClean="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27362C-E881-4BCA-996E-8CE94DACFD8C}"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FB5E59C-7FB7-41CA-882E-DDA12EC8DF57}" type="datetimeFigureOut">
              <a:rPr lang="en-US" smtClean="0"/>
              <a:t>9/19/2016</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B27362C-E881-4BCA-996E-8CE94DACFD8C}"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Q7ADtOjxm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175351" cy="2859967"/>
          </a:xfrm>
        </p:spPr>
        <p:txBody>
          <a:bodyPr>
            <a:noAutofit/>
          </a:bodyPr>
          <a:lstStyle/>
          <a:p>
            <a:pPr algn="l"/>
            <a:r>
              <a:rPr lang="en-US" sz="7200" b="1" dirty="0" smtClean="0"/>
              <a:t>My Life in </a:t>
            </a:r>
            <a:br>
              <a:rPr lang="en-US" sz="7200" b="1" dirty="0" smtClean="0"/>
            </a:br>
            <a:r>
              <a:rPr lang="en-US" sz="7200" b="1" dirty="0" smtClean="0"/>
              <a:t>Dog Years</a:t>
            </a:r>
            <a:endParaRPr lang="en-US" sz="7200" b="1" dirty="0"/>
          </a:p>
        </p:txBody>
      </p:sp>
      <p:sp>
        <p:nvSpPr>
          <p:cNvPr id="3" name="Subtitle 2"/>
          <p:cNvSpPr>
            <a:spLocks noGrp="1"/>
          </p:cNvSpPr>
          <p:nvPr>
            <p:ph type="subTitle" idx="1"/>
          </p:nvPr>
        </p:nvSpPr>
        <p:spPr>
          <a:xfrm>
            <a:off x="609600" y="4015691"/>
            <a:ext cx="5637010" cy="882119"/>
          </a:xfrm>
        </p:spPr>
        <p:txBody>
          <a:bodyPr>
            <a:normAutofit/>
          </a:bodyPr>
          <a:lstStyle/>
          <a:p>
            <a:pPr algn="l"/>
            <a:r>
              <a:rPr lang="en-US" sz="4400" dirty="0" smtClean="0"/>
              <a:t>By Gary Paulsen</a:t>
            </a:r>
            <a:endParaRPr lang="en-US" sz="4400" dirty="0"/>
          </a:p>
        </p:txBody>
      </p:sp>
      <p:pic>
        <p:nvPicPr>
          <p:cNvPr id="1026" name="Picture 2" descr="C:\Users\megan.kingsley\AppData\Local\Microsoft\Windows\Temporary Internet Files\Content.IE5\5BYPZ8BX\MP90042225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143000"/>
            <a:ext cx="2590800" cy="388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069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534400" cy="5562600"/>
          </a:xfrm>
        </p:spPr>
        <p:txBody>
          <a:bodyPr>
            <a:normAutofit/>
          </a:bodyPr>
          <a:lstStyle/>
          <a:p>
            <a:pPr algn="l"/>
            <a:r>
              <a:rPr lang="en-US" sz="2800" b="1" dirty="0" smtClean="0">
                <a:solidFill>
                  <a:schemeClr val="tx1"/>
                </a:solidFill>
              </a:rPr>
              <a:t>1. Why did young Paulsen first take the puppy?</a:t>
            </a:r>
            <a:br>
              <a:rPr lang="en-US" sz="2800" b="1" dirty="0" smtClean="0">
                <a:solidFill>
                  <a:schemeClr val="tx1"/>
                </a:solidFill>
              </a:rPr>
            </a:b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2. How did Snowball get her name?</a:t>
            </a:r>
            <a:br>
              <a:rPr lang="en-US" sz="2800" b="1" dirty="0" smtClean="0">
                <a:solidFill>
                  <a:schemeClr val="tx1"/>
                </a:solidFill>
              </a:rPr>
            </a:b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3. Describe Paulsen’s parents.</a:t>
            </a:r>
            <a:br>
              <a:rPr lang="en-US" sz="2800" b="1" dirty="0" smtClean="0">
                <a:solidFill>
                  <a:schemeClr val="tx1"/>
                </a:solidFill>
              </a:rPr>
            </a:b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4. Describe the setting of this chapter? </a:t>
            </a:r>
            <a:br>
              <a:rPr lang="en-US" sz="2800" b="1" dirty="0" smtClean="0">
                <a:solidFill>
                  <a:schemeClr val="tx1"/>
                </a:solidFill>
              </a:rPr>
            </a:b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5. Why was the setting important to the relationship between Paulsen and Snowball?</a:t>
            </a:r>
            <a:br>
              <a:rPr lang="en-US" sz="2800" b="1" dirty="0" smtClean="0">
                <a:solidFill>
                  <a:schemeClr val="tx1"/>
                </a:solidFill>
              </a:rPr>
            </a:b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6. How did Snowball die?</a:t>
            </a:r>
            <a:endParaRPr lang="en-US" sz="2800" b="1" dirty="0">
              <a:solidFill>
                <a:schemeClr val="tx1"/>
              </a:solidFill>
            </a:endParaRPr>
          </a:p>
        </p:txBody>
      </p:sp>
      <p:sp>
        <p:nvSpPr>
          <p:cNvPr id="3" name="Text Placeholder 2"/>
          <p:cNvSpPr>
            <a:spLocks noGrp="1"/>
          </p:cNvSpPr>
          <p:nvPr>
            <p:ph type="body" idx="1"/>
          </p:nvPr>
        </p:nvSpPr>
        <p:spPr>
          <a:xfrm>
            <a:off x="1371600" y="533400"/>
            <a:ext cx="6417734" cy="939801"/>
          </a:xfrm>
        </p:spPr>
        <p:txBody>
          <a:bodyPr>
            <a:noAutofit/>
          </a:bodyPr>
          <a:lstStyle/>
          <a:p>
            <a:r>
              <a:rPr lang="en-US" sz="7200" dirty="0" smtClean="0"/>
              <a:t>Snowball</a:t>
            </a:r>
            <a:endParaRPr lang="en-US" sz="7200" dirty="0"/>
          </a:p>
        </p:txBody>
      </p:sp>
      <p:pic>
        <p:nvPicPr>
          <p:cNvPr id="1026" name="Picture 2" descr="C:\Users\megan.kingsley\AppData\Local\Microsoft\Windows\Temporary Internet Files\Content.IE5\JIZ4ZAUQ\MP9004448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981200"/>
            <a:ext cx="209092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989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4495800" cy="5410200"/>
          </a:xfrm>
        </p:spPr>
        <p:txBody>
          <a:bodyPr numCol="1">
            <a:normAutofit/>
          </a:bodyPr>
          <a:lstStyle/>
          <a:p>
            <a:endParaRPr lang="en-US" sz="2800" dirty="0" smtClean="0"/>
          </a:p>
          <a:p>
            <a:pPr marL="0" indent="0">
              <a:buNone/>
            </a:pPr>
            <a:r>
              <a:rPr lang="en-US" sz="2800" dirty="0" smtClean="0"/>
              <a:t>Solitude (19)</a:t>
            </a:r>
          </a:p>
          <a:p>
            <a:pPr marL="0" indent="0">
              <a:buNone/>
            </a:pPr>
            <a:r>
              <a:rPr lang="en-US" sz="2800" dirty="0" smtClean="0"/>
              <a:t>Isolation (19)</a:t>
            </a:r>
          </a:p>
          <a:p>
            <a:pPr marL="0" indent="0">
              <a:buNone/>
            </a:pPr>
            <a:r>
              <a:rPr lang="en-US" sz="2800" dirty="0" smtClean="0"/>
              <a:t>Excruciatingly (19)</a:t>
            </a:r>
          </a:p>
          <a:p>
            <a:pPr marL="0" indent="0">
              <a:buNone/>
            </a:pPr>
            <a:r>
              <a:rPr lang="en-US" sz="2800" dirty="0" smtClean="0"/>
              <a:t>Salvation (20)</a:t>
            </a:r>
          </a:p>
          <a:p>
            <a:pPr marL="0" indent="0">
              <a:buNone/>
            </a:pPr>
            <a:r>
              <a:rPr lang="en-US" sz="2800" dirty="0" smtClean="0"/>
              <a:t>Visceral (22)</a:t>
            </a:r>
          </a:p>
          <a:p>
            <a:pPr marL="0" indent="0">
              <a:buNone/>
            </a:pPr>
            <a:r>
              <a:rPr lang="en-US" sz="2800" dirty="0" smtClean="0"/>
              <a:t>Palpable (22)</a:t>
            </a:r>
          </a:p>
          <a:p>
            <a:pPr marL="0" indent="0">
              <a:buNone/>
            </a:pPr>
            <a:r>
              <a:rPr lang="en-US" sz="2800" dirty="0" smtClean="0"/>
              <a:t>Dappled (22)</a:t>
            </a:r>
          </a:p>
          <a:p>
            <a:pPr marL="0" indent="0">
              <a:buNone/>
            </a:pPr>
            <a:r>
              <a:rPr lang="en-US" sz="2800" dirty="0" smtClean="0"/>
              <a:t>Decoys (23)</a:t>
            </a:r>
          </a:p>
          <a:p>
            <a:endParaRPr lang="en-US" dirty="0"/>
          </a:p>
        </p:txBody>
      </p:sp>
      <p:sp>
        <p:nvSpPr>
          <p:cNvPr id="3" name="Title 2"/>
          <p:cNvSpPr>
            <a:spLocks noGrp="1"/>
          </p:cNvSpPr>
          <p:nvPr>
            <p:ph type="title"/>
          </p:nvPr>
        </p:nvSpPr>
        <p:spPr>
          <a:xfrm>
            <a:off x="457200" y="0"/>
            <a:ext cx="8229600" cy="1252728"/>
          </a:xfrm>
        </p:spPr>
        <p:txBody>
          <a:bodyPr>
            <a:noAutofit/>
          </a:bodyPr>
          <a:lstStyle/>
          <a:p>
            <a:r>
              <a:rPr lang="en-US" sz="7200" b="1" dirty="0" smtClean="0"/>
              <a:t>Ike</a:t>
            </a:r>
            <a:endParaRPr lang="en-US" sz="7200" b="1" dirty="0"/>
          </a:p>
        </p:txBody>
      </p:sp>
      <p:sp>
        <p:nvSpPr>
          <p:cNvPr id="4" name="TextBox 3"/>
          <p:cNvSpPr txBox="1"/>
          <p:nvPr/>
        </p:nvSpPr>
        <p:spPr>
          <a:xfrm>
            <a:off x="4419600" y="2537792"/>
            <a:ext cx="4343400" cy="4167808"/>
          </a:xfrm>
          <a:prstGeom prst="rect">
            <a:avLst/>
          </a:prstGeom>
          <a:noFill/>
        </p:spPr>
        <p:txBody>
          <a:bodyPr wrap="square" rtlCol="0">
            <a:spAutoFit/>
          </a:bodyPr>
          <a:lstStyle/>
          <a:p>
            <a:pPr>
              <a:spcBef>
                <a:spcPts val="672"/>
              </a:spcBef>
            </a:pPr>
            <a:r>
              <a:rPr lang="en-US" sz="2800" dirty="0" smtClean="0">
                <a:solidFill>
                  <a:schemeClr val="tx2"/>
                </a:solidFill>
              </a:rPr>
              <a:t>Blinds (23)</a:t>
            </a:r>
          </a:p>
          <a:p>
            <a:pPr>
              <a:spcBef>
                <a:spcPts val="672"/>
              </a:spcBef>
            </a:pPr>
            <a:r>
              <a:rPr lang="en-US" sz="2800" dirty="0" smtClean="0">
                <a:solidFill>
                  <a:schemeClr val="tx2"/>
                </a:solidFill>
              </a:rPr>
              <a:t>Entity (24)</a:t>
            </a:r>
          </a:p>
          <a:p>
            <a:pPr>
              <a:spcBef>
                <a:spcPts val="672"/>
              </a:spcBef>
            </a:pPr>
            <a:r>
              <a:rPr lang="en-US" sz="2800" dirty="0" smtClean="0">
                <a:solidFill>
                  <a:schemeClr val="tx2"/>
                </a:solidFill>
              </a:rPr>
              <a:t>Roundhouse (24)</a:t>
            </a:r>
          </a:p>
          <a:p>
            <a:pPr>
              <a:spcBef>
                <a:spcPts val="672"/>
              </a:spcBef>
            </a:pPr>
            <a:r>
              <a:rPr lang="en-US" sz="2800" dirty="0" smtClean="0">
                <a:solidFill>
                  <a:schemeClr val="tx2"/>
                </a:solidFill>
              </a:rPr>
              <a:t>Mallard (29)</a:t>
            </a:r>
          </a:p>
          <a:p>
            <a:pPr>
              <a:spcBef>
                <a:spcPts val="672"/>
              </a:spcBef>
            </a:pPr>
            <a:r>
              <a:rPr lang="en-US" sz="2800" dirty="0" smtClean="0">
                <a:solidFill>
                  <a:schemeClr val="tx2"/>
                </a:solidFill>
              </a:rPr>
              <a:t>Teal (29)</a:t>
            </a:r>
          </a:p>
          <a:p>
            <a:pPr>
              <a:spcBef>
                <a:spcPts val="672"/>
              </a:spcBef>
            </a:pPr>
            <a:r>
              <a:rPr lang="en-US" sz="2800" dirty="0" smtClean="0">
                <a:solidFill>
                  <a:schemeClr val="tx2"/>
                </a:solidFill>
              </a:rPr>
              <a:t>Scorn (33)</a:t>
            </a:r>
          </a:p>
          <a:p>
            <a:pPr>
              <a:spcBef>
                <a:spcPts val="672"/>
              </a:spcBef>
            </a:pPr>
            <a:r>
              <a:rPr lang="en-US" sz="2800" dirty="0" smtClean="0">
                <a:solidFill>
                  <a:schemeClr val="tx2"/>
                </a:solidFill>
              </a:rPr>
              <a:t>Compelled (33)</a:t>
            </a:r>
          </a:p>
          <a:p>
            <a:pPr>
              <a:spcBef>
                <a:spcPts val="672"/>
              </a:spcBef>
            </a:pPr>
            <a:r>
              <a:rPr lang="en-US" sz="2800" dirty="0" smtClean="0">
                <a:solidFill>
                  <a:schemeClr val="tx2"/>
                </a:solidFill>
              </a:rPr>
              <a:t>Absolve (33)</a:t>
            </a:r>
          </a:p>
        </p:txBody>
      </p:sp>
      <p:sp>
        <p:nvSpPr>
          <p:cNvPr id="5" name="TextBox 4"/>
          <p:cNvSpPr txBox="1"/>
          <p:nvPr/>
        </p:nvSpPr>
        <p:spPr>
          <a:xfrm>
            <a:off x="228600" y="990600"/>
            <a:ext cx="8763000" cy="1384995"/>
          </a:xfrm>
          <a:prstGeom prst="rect">
            <a:avLst/>
          </a:prstGeom>
          <a:noFill/>
        </p:spPr>
        <p:txBody>
          <a:bodyPr wrap="square" rtlCol="0">
            <a:spAutoFit/>
          </a:bodyPr>
          <a:lstStyle/>
          <a:p>
            <a:pPr algn="ctr"/>
            <a:r>
              <a:rPr lang="en-US" sz="2800" b="1" dirty="0" smtClean="0"/>
              <a:t>Use 10 of the following words to complete the crossword puzzle.  If you are unsure of the meaning, try reading the word in context on the page number listed.</a:t>
            </a:r>
            <a:endParaRPr lang="en-US" sz="2800" b="1" dirty="0"/>
          </a:p>
        </p:txBody>
      </p:sp>
    </p:spTree>
    <p:extLst>
      <p:ext uri="{BB962C8B-B14F-4D97-AF65-F5344CB8AC3E}">
        <p14:creationId xmlns:p14="http://schemas.microsoft.com/office/powerpoint/2010/main" val="468127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599" cy="5257800"/>
          </a:xfrm>
        </p:spPr>
        <p:txBody>
          <a:bodyPr>
            <a:normAutofit/>
          </a:bodyPr>
          <a:lstStyle/>
          <a:p>
            <a:pPr marL="457200" indent="-457200">
              <a:buAutoNum type="arabicPeriod"/>
            </a:pPr>
            <a:r>
              <a:rPr lang="en-US" sz="3200" dirty="0" smtClean="0"/>
              <a:t>Although Paulsen had parents, he calls himself a “street kid.” Why?</a:t>
            </a:r>
          </a:p>
          <a:p>
            <a:pPr marL="457200" indent="-457200">
              <a:buAutoNum type="arabicPeriod"/>
            </a:pPr>
            <a:r>
              <a:rPr lang="en-US" sz="3200" dirty="0" smtClean="0"/>
              <a:t>What jobs did Paulsen have in this chapter?</a:t>
            </a:r>
          </a:p>
          <a:p>
            <a:pPr marL="457200" indent="-457200">
              <a:buAutoNum type="arabicPeriod"/>
            </a:pPr>
            <a:r>
              <a:rPr lang="en-US" sz="3200" dirty="0" smtClean="0"/>
              <a:t>Why was going home after work scary for Paulsen?</a:t>
            </a:r>
          </a:p>
          <a:p>
            <a:pPr marL="457200" indent="-457200">
              <a:buAutoNum type="arabicPeriod"/>
            </a:pPr>
            <a:r>
              <a:rPr lang="en-US" sz="3200" dirty="0" smtClean="0"/>
              <a:t>How did Paulsen find Dirk?</a:t>
            </a:r>
          </a:p>
          <a:p>
            <a:pPr marL="457200" indent="-457200">
              <a:buAutoNum type="arabicPeriod"/>
            </a:pPr>
            <a:r>
              <a:rPr lang="en-US" sz="3200" dirty="0" smtClean="0"/>
              <a:t>Paulsen said he didn’t go to the authorities because he was from “the wrong side of the tracks.” What did he mean by that?</a:t>
            </a:r>
          </a:p>
          <a:p>
            <a:pPr marL="0" indent="0">
              <a:buNone/>
            </a:pPr>
            <a:endParaRPr lang="en-US" dirty="0"/>
          </a:p>
        </p:txBody>
      </p:sp>
      <p:sp>
        <p:nvSpPr>
          <p:cNvPr id="3" name="Title 2"/>
          <p:cNvSpPr>
            <a:spLocks noGrp="1"/>
          </p:cNvSpPr>
          <p:nvPr>
            <p:ph type="title"/>
          </p:nvPr>
        </p:nvSpPr>
        <p:spPr/>
        <p:txBody>
          <a:bodyPr>
            <a:normAutofit/>
          </a:bodyPr>
          <a:lstStyle/>
          <a:p>
            <a:r>
              <a:rPr lang="en-US" sz="7200" u="sng" dirty="0" smtClean="0"/>
              <a:t>Dirk</a:t>
            </a:r>
            <a:endParaRPr lang="en-US" sz="7200" u="sng" dirty="0"/>
          </a:p>
        </p:txBody>
      </p:sp>
    </p:spTree>
    <p:extLst>
      <p:ext uri="{BB962C8B-B14F-4D97-AF65-F5344CB8AC3E}">
        <p14:creationId xmlns:p14="http://schemas.microsoft.com/office/powerpoint/2010/main" val="4045877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24000"/>
            <a:ext cx="7408333" cy="4602163"/>
          </a:xfrm>
        </p:spPr>
        <p:txBody>
          <a:bodyPr>
            <a:normAutofit/>
          </a:bodyPr>
          <a:lstStyle/>
          <a:p>
            <a:pPr marL="0" indent="0">
              <a:buNone/>
            </a:pPr>
            <a:r>
              <a:rPr lang="en-US" sz="3200" dirty="0" smtClean="0"/>
              <a:t>6. Why does Paulsen name the dog Dirk?</a:t>
            </a:r>
          </a:p>
          <a:p>
            <a:pPr marL="0" indent="0">
              <a:buNone/>
            </a:pPr>
            <a:r>
              <a:rPr lang="en-US" sz="3200" dirty="0" smtClean="0"/>
              <a:t>7. Why do Paulsen’s attackers run away?</a:t>
            </a:r>
          </a:p>
          <a:p>
            <a:pPr marL="0" indent="0">
              <a:buNone/>
            </a:pPr>
            <a:r>
              <a:rPr lang="en-US" sz="3200" dirty="0" smtClean="0"/>
              <a:t>8. How does Dirk react when Paulsen tries to pet him the first time?</a:t>
            </a:r>
          </a:p>
          <a:p>
            <a:pPr marL="0" indent="0">
              <a:buNone/>
            </a:pPr>
            <a:r>
              <a:rPr lang="en-US" sz="3200" dirty="0" smtClean="0"/>
              <a:t>9. Why does Paulsen say Dirk “came to a wonderful end?”</a:t>
            </a:r>
          </a:p>
          <a:p>
            <a:pPr marL="0" indent="0">
              <a:buNone/>
            </a:pPr>
            <a:r>
              <a:rPr lang="en-US" sz="3200" dirty="0" smtClean="0"/>
              <a:t>10. What does Dirk do when Olaf pets him?</a:t>
            </a:r>
            <a:endParaRPr lang="en-US" sz="3200" dirty="0"/>
          </a:p>
        </p:txBody>
      </p:sp>
      <p:sp>
        <p:nvSpPr>
          <p:cNvPr id="3" name="Title 2"/>
          <p:cNvSpPr>
            <a:spLocks noGrp="1"/>
          </p:cNvSpPr>
          <p:nvPr>
            <p:ph type="title"/>
          </p:nvPr>
        </p:nvSpPr>
        <p:spPr/>
        <p:txBody>
          <a:bodyPr>
            <a:normAutofit fontScale="90000"/>
          </a:bodyPr>
          <a:lstStyle/>
          <a:p>
            <a:r>
              <a:rPr lang="en-US" sz="8000" u="sng" dirty="0" smtClean="0"/>
              <a:t>Dirk</a:t>
            </a:r>
            <a:endParaRPr lang="en-US" sz="8000" u="sng" dirty="0"/>
          </a:p>
        </p:txBody>
      </p:sp>
    </p:spTree>
    <p:extLst>
      <p:ext uri="{BB962C8B-B14F-4D97-AF65-F5344CB8AC3E}">
        <p14:creationId xmlns:p14="http://schemas.microsoft.com/office/powerpoint/2010/main" val="197031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800" y="152400"/>
            <a:ext cx="3200400" cy="1252728"/>
          </a:xfrm>
        </p:spPr>
        <p:txBody>
          <a:bodyPr>
            <a:normAutofit/>
          </a:bodyPr>
          <a:lstStyle/>
          <a:p>
            <a:r>
              <a:rPr lang="en-US" sz="7200" u="sng" dirty="0" smtClean="0"/>
              <a:t>Rex</a:t>
            </a:r>
            <a:endParaRPr lang="en-US" sz="7200" u="sng" dirty="0"/>
          </a:p>
        </p:txBody>
      </p:sp>
      <p:cxnSp>
        <p:nvCxnSpPr>
          <p:cNvPr id="7" name="Straight Connector 6"/>
          <p:cNvCxnSpPr/>
          <p:nvPr/>
        </p:nvCxnSpPr>
        <p:spPr>
          <a:xfrm>
            <a:off x="2362200" y="12954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05600" y="12954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00" y="12954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22860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30480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38862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9436" y="1524000"/>
            <a:ext cx="1524000" cy="584775"/>
          </a:xfrm>
          <a:prstGeom prst="rect">
            <a:avLst/>
          </a:prstGeom>
          <a:noFill/>
        </p:spPr>
        <p:txBody>
          <a:bodyPr wrap="square" rtlCol="0">
            <a:spAutoFit/>
          </a:bodyPr>
          <a:lstStyle/>
          <a:p>
            <a:r>
              <a:rPr lang="en-US" sz="3200" b="1" dirty="0" smtClean="0"/>
              <a:t>WORD</a:t>
            </a:r>
            <a:endParaRPr lang="en-US" sz="3200" b="1" dirty="0"/>
          </a:p>
        </p:txBody>
      </p:sp>
      <p:sp>
        <p:nvSpPr>
          <p:cNvPr id="24" name="TextBox 23"/>
          <p:cNvSpPr txBox="1"/>
          <p:nvPr/>
        </p:nvSpPr>
        <p:spPr>
          <a:xfrm>
            <a:off x="2209800" y="1277778"/>
            <a:ext cx="1787236" cy="1077218"/>
          </a:xfrm>
          <a:prstGeom prst="rect">
            <a:avLst/>
          </a:prstGeom>
          <a:noFill/>
        </p:spPr>
        <p:txBody>
          <a:bodyPr wrap="square" rtlCol="0">
            <a:spAutoFit/>
          </a:bodyPr>
          <a:lstStyle/>
          <a:p>
            <a:pPr algn="ctr"/>
            <a:r>
              <a:rPr lang="en-US" sz="3200" b="1" dirty="0" smtClean="0"/>
              <a:t>MY GUESS</a:t>
            </a:r>
            <a:endParaRPr lang="en-US" sz="3200" b="1" dirty="0"/>
          </a:p>
        </p:txBody>
      </p:sp>
      <p:sp>
        <p:nvSpPr>
          <p:cNvPr id="25" name="TextBox 24"/>
          <p:cNvSpPr txBox="1"/>
          <p:nvPr/>
        </p:nvSpPr>
        <p:spPr>
          <a:xfrm>
            <a:off x="4031672" y="1323945"/>
            <a:ext cx="2673928" cy="1077218"/>
          </a:xfrm>
          <a:prstGeom prst="rect">
            <a:avLst/>
          </a:prstGeom>
          <a:noFill/>
        </p:spPr>
        <p:txBody>
          <a:bodyPr wrap="square" rtlCol="0">
            <a:spAutoFit/>
          </a:bodyPr>
          <a:lstStyle/>
          <a:p>
            <a:pPr algn="ctr"/>
            <a:r>
              <a:rPr lang="en-US" sz="3200" b="1" dirty="0" smtClean="0"/>
              <a:t>SENTENCE </a:t>
            </a:r>
          </a:p>
          <a:p>
            <a:pPr algn="ctr"/>
            <a:r>
              <a:rPr lang="en-US" sz="3200" b="1" dirty="0" smtClean="0"/>
              <a:t>FROM BOOK</a:t>
            </a:r>
            <a:endParaRPr lang="en-US" sz="3200" b="1" dirty="0"/>
          </a:p>
        </p:txBody>
      </p:sp>
      <p:sp>
        <p:nvSpPr>
          <p:cNvPr id="26" name="TextBox 25"/>
          <p:cNvSpPr txBox="1"/>
          <p:nvPr/>
        </p:nvSpPr>
        <p:spPr>
          <a:xfrm>
            <a:off x="6511637" y="1323945"/>
            <a:ext cx="2646218" cy="1077218"/>
          </a:xfrm>
          <a:prstGeom prst="rect">
            <a:avLst/>
          </a:prstGeom>
          <a:noFill/>
        </p:spPr>
        <p:txBody>
          <a:bodyPr wrap="square" rtlCol="0">
            <a:spAutoFit/>
          </a:bodyPr>
          <a:lstStyle/>
          <a:p>
            <a:pPr algn="ctr"/>
            <a:r>
              <a:rPr lang="en-US" sz="3200" b="1" dirty="0" smtClean="0"/>
              <a:t>MY NEW GUESS</a:t>
            </a:r>
            <a:endParaRPr lang="en-US" sz="3200" b="1" dirty="0"/>
          </a:p>
        </p:txBody>
      </p:sp>
      <p:sp>
        <p:nvSpPr>
          <p:cNvPr id="2" name="TextBox 1"/>
          <p:cNvSpPr txBox="1"/>
          <p:nvPr/>
        </p:nvSpPr>
        <p:spPr>
          <a:xfrm>
            <a:off x="280554" y="2301895"/>
            <a:ext cx="2209800" cy="1508105"/>
          </a:xfrm>
          <a:prstGeom prst="rect">
            <a:avLst/>
          </a:prstGeom>
          <a:noFill/>
        </p:spPr>
        <p:txBody>
          <a:bodyPr wrap="square" rtlCol="0">
            <a:spAutoFit/>
          </a:bodyPr>
          <a:lstStyle/>
          <a:p>
            <a:pPr algn="ctr"/>
            <a:r>
              <a:rPr lang="en-US" sz="2800" b="1" dirty="0" smtClean="0"/>
              <a:t>Combine</a:t>
            </a:r>
          </a:p>
          <a:p>
            <a:pPr algn="ctr"/>
            <a:r>
              <a:rPr lang="en-US" b="1" dirty="0" smtClean="0"/>
              <a:t>(P. 55)</a:t>
            </a:r>
          </a:p>
          <a:p>
            <a:pPr algn="ctr"/>
            <a:r>
              <a:rPr lang="en-US" sz="2800" b="1" dirty="0" smtClean="0"/>
              <a:t>Materialized</a:t>
            </a:r>
          </a:p>
          <a:p>
            <a:pPr algn="ctr"/>
            <a:r>
              <a:rPr lang="en-US" b="1" dirty="0" smtClean="0"/>
              <a:t>(P. 59)</a:t>
            </a:r>
          </a:p>
        </p:txBody>
      </p:sp>
      <p:sp>
        <p:nvSpPr>
          <p:cNvPr id="4" name="TextBox 3"/>
          <p:cNvSpPr txBox="1"/>
          <p:nvPr/>
        </p:nvSpPr>
        <p:spPr>
          <a:xfrm>
            <a:off x="526472" y="3935611"/>
            <a:ext cx="1717964" cy="2769989"/>
          </a:xfrm>
          <a:prstGeom prst="rect">
            <a:avLst/>
          </a:prstGeom>
          <a:noFill/>
        </p:spPr>
        <p:txBody>
          <a:bodyPr wrap="square" rtlCol="0">
            <a:spAutoFit/>
          </a:bodyPr>
          <a:lstStyle/>
          <a:p>
            <a:pPr algn="ctr"/>
            <a:r>
              <a:rPr lang="en-US" sz="2800" b="1" dirty="0" smtClean="0"/>
              <a:t>Veld</a:t>
            </a:r>
          </a:p>
          <a:p>
            <a:pPr algn="ctr"/>
            <a:r>
              <a:rPr lang="en-US" b="1" dirty="0" smtClean="0"/>
              <a:t>(P. 64)</a:t>
            </a:r>
          </a:p>
          <a:p>
            <a:pPr algn="ctr"/>
            <a:r>
              <a:rPr lang="en-US" sz="2800" b="1" dirty="0" smtClean="0"/>
              <a:t>Crude</a:t>
            </a:r>
          </a:p>
          <a:p>
            <a:pPr algn="ctr"/>
            <a:r>
              <a:rPr lang="en-US" b="1" dirty="0" smtClean="0"/>
              <a:t>(P. 61)</a:t>
            </a:r>
          </a:p>
          <a:p>
            <a:pPr algn="ctr"/>
            <a:endParaRPr lang="en-US" b="1" dirty="0"/>
          </a:p>
          <a:p>
            <a:pPr algn="ctr"/>
            <a:r>
              <a:rPr lang="en-US" sz="2800" b="1" dirty="0" smtClean="0"/>
              <a:t>Forays</a:t>
            </a:r>
          </a:p>
          <a:p>
            <a:pPr algn="ctr"/>
            <a:r>
              <a:rPr lang="en-US" b="1" dirty="0" smtClean="0"/>
              <a:t>(P. 64)</a:t>
            </a:r>
          </a:p>
          <a:p>
            <a:pPr algn="ctr"/>
            <a:endParaRPr lang="en-US" dirty="0"/>
          </a:p>
        </p:txBody>
      </p:sp>
      <p:grpSp>
        <p:nvGrpSpPr>
          <p:cNvPr id="8" name="Group 7"/>
          <p:cNvGrpSpPr/>
          <p:nvPr/>
        </p:nvGrpSpPr>
        <p:grpSpPr>
          <a:xfrm>
            <a:off x="304800" y="1243418"/>
            <a:ext cx="8610600" cy="5081182"/>
            <a:chOff x="304800" y="1243418"/>
            <a:chExt cx="8610600" cy="5081182"/>
          </a:xfrm>
        </p:grpSpPr>
        <p:sp>
          <p:nvSpPr>
            <p:cNvPr id="5" name="Rectangle 4"/>
            <p:cNvSpPr/>
            <p:nvPr/>
          </p:nvSpPr>
          <p:spPr>
            <a:xfrm>
              <a:off x="304800" y="1295400"/>
              <a:ext cx="8610600" cy="50292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304800" y="46482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54864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 y="225164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4800" y="301364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4800" y="385184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09800" y="1243418"/>
              <a:ext cx="1787236" cy="1077218"/>
            </a:xfrm>
            <a:prstGeom prst="rect">
              <a:avLst/>
            </a:prstGeom>
            <a:noFill/>
          </p:spPr>
          <p:txBody>
            <a:bodyPr wrap="square" rtlCol="0">
              <a:spAutoFit/>
            </a:bodyPr>
            <a:lstStyle/>
            <a:p>
              <a:pPr algn="ctr"/>
              <a:r>
                <a:rPr lang="en-US" sz="3200" b="1" dirty="0" smtClean="0"/>
                <a:t>MY GUESS</a:t>
              </a:r>
              <a:endParaRPr lang="en-US" sz="3200" b="1" dirty="0"/>
            </a:p>
          </p:txBody>
        </p:sp>
      </p:grpSp>
      <p:cxnSp>
        <p:nvCxnSpPr>
          <p:cNvPr id="31" name="Straight Connector 30"/>
          <p:cNvCxnSpPr/>
          <p:nvPr/>
        </p:nvCxnSpPr>
        <p:spPr>
          <a:xfrm>
            <a:off x="2362200" y="1320509"/>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05600" y="1320509"/>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91000" y="1320509"/>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31672" y="1349054"/>
            <a:ext cx="2673928" cy="1077218"/>
          </a:xfrm>
          <a:prstGeom prst="rect">
            <a:avLst/>
          </a:prstGeom>
          <a:noFill/>
        </p:spPr>
        <p:txBody>
          <a:bodyPr wrap="square" rtlCol="0">
            <a:spAutoFit/>
          </a:bodyPr>
          <a:lstStyle/>
          <a:p>
            <a:pPr algn="ctr"/>
            <a:r>
              <a:rPr lang="en-US" sz="3200" b="1" dirty="0" smtClean="0"/>
              <a:t>SENTENCE </a:t>
            </a:r>
          </a:p>
          <a:p>
            <a:pPr algn="ctr"/>
            <a:r>
              <a:rPr lang="en-US" sz="3200" b="1" dirty="0" smtClean="0"/>
              <a:t>FROM BOOK</a:t>
            </a:r>
            <a:endParaRPr lang="en-US" sz="3200" b="1" dirty="0"/>
          </a:p>
        </p:txBody>
      </p:sp>
      <p:sp>
        <p:nvSpPr>
          <p:cNvPr id="35" name="TextBox 34"/>
          <p:cNvSpPr txBox="1"/>
          <p:nvPr/>
        </p:nvSpPr>
        <p:spPr>
          <a:xfrm>
            <a:off x="6511637" y="1349054"/>
            <a:ext cx="2646218" cy="1077218"/>
          </a:xfrm>
          <a:prstGeom prst="rect">
            <a:avLst/>
          </a:prstGeom>
          <a:noFill/>
        </p:spPr>
        <p:txBody>
          <a:bodyPr wrap="square" rtlCol="0">
            <a:spAutoFit/>
          </a:bodyPr>
          <a:lstStyle/>
          <a:p>
            <a:pPr algn="ctr"/>
            <a:r>
              <a:rPr lang="en-US" sz="3200" b="1" dirty="0" smtClean="0"/>
              <a:t>MY NEW GUESS</a:t>
            </a:r>
            <a:endParaRPr lang="en-US" sz="3200" b="1" dirty="0"/>
          </a:p>
        </p:txBody>
      </p:sp>
      <p:grpSp>
        <p:nvGrpSpPr>
          <p:cNvPr id="37" name="Group 36"/>
          <p:cNvGrpSpPr/>
          <p:nvPr/>
        </p:nvGrpSpPr>
        <p:grpSpPr>
          <a:xfrm>
            <a:off x="304800" y="1268527"/>
            <a:ext cx="8610600" cy="5081182"/>
            <a:chOff x="304800" y="1243418"/>
            <a:chExt cx="8610600" cy="5081182"/>
          </a:xfrm>
        </p:grpSpPr>
        <p:sp>
          <p:nvSpPr>
            <p:cNvPr id="38" name="Rectangle 37"/>
            <p:cNvSpPr/>
            <p:nvPr/>
          </p:nvSpPr>
          <p:spPr>
            <a:xfrm>
              <a:off x="304800" y="1295400"/>
              <a:ext cx="8610600" cy="50292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p:cNvCxnSpPr/>
            <p:nvPr/>
          </p:nvCxnSpPr>
          <p:spPr>
            <a:xfrm>
              <a:off x="304800" y="46482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4800" y="54864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4800" y="225164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04800" y="301364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4800" y="385184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209800" y="1243418"/>
              <a:ext cx="1787236" cy="1077218"/>
            </a:xfrm>
            <a:prstGeom prst="rect">
              <a:avLst/>
            </a:prstGeom>
            <a:noFill/>
          </p:spPr>
          <p:txBody>
            <a:bodyPr wrap="square" rtlCol="0">
              <a:spAutoFit/>
            </a:bodyPr>
            <a:lstStyle/>
            <a:p>
              <a:pPr algn="ctr"/>
              <a:r>
                <a:rPr lang="en-US" sz="3200" b="1" dirty="0" smtClean="0"/>
                <a:t>MY GUESS</a:t>
              </a:r>
              <a:endParaRPr lang="en-US" sz="3200" b="1" dirty="0"/>
            </a:p>
          </p:txBody>
        </p:sp>
      </p:grpSp>
      <p:grpSp>
        <p:nvGrpSpPr>
          <p:cNvPr id="11" name="Group 10"/>
          <p:cNvGrpSpPr/>
          <p:nvPr/>
        </p:nvGrpSpPr>
        <p:grpSpPr>
          <a:xfrm>
            <a:off x="259772" y="1234166"/>
            <a:ext cx="8853055" cy="5081182"/>
            <a:chOff x="304800" y="1234166"/>
            <a:chExt cx="8853055" cy="5081182"/>
          </a:xfrm>
        </p:grpSpPr>
        <p:cxnSp>
          <p:nvCxnSpPr>
            <p:cNvPr id="46" name="Straight Connector 45"/>
            <p:cNvCxnSpPr/>
            <p:nvPr/>
          </p:nvCxnSpPr>
          <p:spPr>
            <a:xfrm>
              <a:off x="2362200" y="128614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705600" y="128614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91000" y="128614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031672" y="1314693"/>
              <a:ext cx="2673928" cy="584775"/>
            </a:xfrm>
            <a:prstGeom prst="rect">
              <a:avLst/>
            </a:prstGeom>
            <a:noFill/>
          </p:spPr>
          <p:txBody>
            <a:bodyPr wrap="square" rtlCol="0">
              <a:spAutoFit/>
            </a:bodyPr>
            <a:lstStyle/>
            <a:p>
              <a:pPr algn="ctr"/>
              <a:endParaRPr lang="en-US" sz="3200" b="1" dirty="0"/>
            </a:p>
          </p:txBody>
        </p:sp>
        <p:sp>
          <p:nvSpPr>
            <p:cNvPr id="50" name="TextBox 49"/>
            <p:cNvSpPr txBox="1"/>
            <p:nvPr/>
          </p:nvSpPr>
          <p:spPr>
            <a:xfrm>
              <a:off x="6511637" y="1314693"/>
              <a:ext cx="2646218" cy="584775"/>
            </a:xfrm>
            <a:prstGeom prst="rect">
              <a:avLst/>
            </a:prstGeom>
            <a:noFill/>
          </p:spPr>
          <p:txBody>
            <a:bodyPr wrap="square" rtlCol="0">
              <a:spAutoFit/>
            </a:bodyPr>
            <a:lstStyle/>
            <a:p>
              <a:pPr algn="ctr"/>
              <a:endParaRPr lang="en-US" sz="3200" b="1" dirty="0"/>
            </a:p>
          </p:txBody>
        </p:sp>
        <p:grpSp>
          <p:nvGrpSpPr>
            <p:cNvPr id="52" name="Group 51"/>
            <p:cNvGrpSpPr/>
            <p:nvPr/>
          </p:nvGrpSpPr>
          <p:grpSpPr>
            <a:xfrm>
              <a:off x="304800" y="1234166"/>
              <a:ext cx="8645236" cy="5081182"/>
              <a:chOff x="304800" y="1243418"/>
              <a:chExt cx="8645236" cy="5081182"/>
            </a:xfrm>
          </p:grpSpPr>
          <p:sp>
            <p:nvSpPr>
              <p:cNvPr id="53" name="Rectangle 52"/>
              <p:cNvSpPr/>
              <p:nvPr/>
            </p:nvSpPr>
            <p:spPr>
              <a:xfrm>
                <a:off x="304800" y="1295400"/>
                <a:ext cx="8610600" cy="50292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p:cNvCxnSpPr/>
              <p:nvPr/>
            </p:nvCxnSpPr>
            <p:spPr>
              <a:xfrm>
                <a:off x="304800" y="46482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 y="54864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4800" y="225164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39436" y="3101371"/>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4800" y="385184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09800" y="1243418"/>
                <a:ext cx="1787236" cy="584775"/>
              </a:xfrm>
              <a:prstGeom prst="rect">
                <a:avLst/>
              </a:prstGeom>
              <a:noFill/>
            </p:spPr>
            <p:txBody>
              <a:bodyPr wrap="square" rtlCol="0">
                <a:spAutoFit/>
              </a:bodyPr>
              <a:lstStyle/>
              <a:p>
                <a:pPr algn="ctr"/>
                <a:endParaRPr lang="en-US" sz="3200" b="1" dirty="0"/>
              </a:p>
            </p:txBody>
          </p:sp>
        </p:grpSp>
      </p:grpSp>
    </p:spTree>
    <p:extLst>
      <p:ext uri="{BB962C8B-B14F-4D97-AF65-F5344CB8AC3E}">
        <p14:creationId xmlns:p14="http://schemas.microsoft.com/office/powerpoint/2010/main" val="18947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5072"/>
            <a:ext cx="8229600" cy="1252728"/>
          </a:xfrm>
        </p:spPr>
        <p:txBody>
          <a:bodyPr>
            <a:normAutofit/>
          </a:bodyPr>
          <a:lstStyle/>
          <a:p>
            <a:r>
              <a:rPr lang="en-US" sz="7200" u="sng" dirty="0" smtClean="0"/>
              <a:t>Rex</a:t>
            </a:r>
            <a:endParaRPr lang="en-US" sz="7200" u="sng" dirty="0"/>
          </a:p>
        </p:txBody>
      </p:sp>
      <p:sp>
        <p:nvSpPr>
          <p:cNvPr id="4" name="Oval 3"/>
          <p:cNvSpPr/>
          <p:nvPr/>
        </p:nvSpPr>
        <p:spPr>
          <a:xfrm>
            <a:off x="1866900" y="2438400"/>
            <a:ext cx="4038600" cy="396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886200" y="2438400"/>
            <a:ext cx="4038600" cy="396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1463511"/>
            <a:ext cx="8686800" cy="954107"/>
          </a:xfrm>
          <a:prstGeom prst="rect">
            <a:avLst/>
          </a:prstGeom>
          <a:noFill/>
        </p:spPr>
        <p:txBody>
          <a:bodyPr wrap="square" rtlCol="0">
            <a:spAutoFit/>
          </a:bodyPr>
          <a:lstStyle/>
          <a:p>
            <a:pPr algn="ctr"/>
            <a:r>
              <a:rPr lang="en-US" sz="2800" dirty="0" smtClean="0"/>
              <a:t>Select one of the dogs we have read about previously and compare that dog to Rex using a Venn Diagram.</a:t>
            </a:r>
            <a:endParaRPr lang="en-US" sz="2800" dirty="0"/>
          </a:p>
        </p:txBody>
      </p:sp>
      <p:sp>
        <p:nvSpPr>
          <p:cNvPr id="7" name="TextBox 6"/>
          <p:cNvSpPr txBox="1"/>
          <p:nvPr/>
        </p:nvSpPr>
        <p:spPr>
          <a:xfrm>
            <a:off x="2743200" y="5877580"/>
            <a:ext cx="2057400" cy="523220"/>
          </a:xfrm>
          <a:prstGeom prst="rect">
            <a:avLst/>
          </a:prstGeom>
          <a:noFill/>
        </p:spPr>
        <p:txBody>
          <a:bodyPr wrap="square" rtlCol="0">
            <a:spAutoFit/>
          </a:bodyPr>
          <a:lstStyle/>
          <a:p>
            <a:pPr algn="ctr"/>
            <a:r>
              <a:rPr lang="en-US" sz="2800" b="1" dirty="0" smtClean="0"/>
              <a:t>Rex</a:t>
            </a:r>
            <a:endParaRPr lang="en-US" sz="2800" b="1" dirty="0"/>
          </a:p>
        </p:txBody>
      </p:sp>
      <p:sp>
        <p:nvSpPr>
          <p:cNvPr id="8" name="TextBox 7"/>
          <p:cNvSpPr txBox="1"/>
          <p:nvPr/>
        </p:nvSpPr>
        <p:spPr>
          <a:xfrm>
            <a:off x="5105400" y="5867400"/>
            <a:ext cx="1828800" cy="523220"/>
          </a:xfrm>
          <a:prstGeom prst="rect">
            <a:avLst/>
          </a:prstGeom>
          <a:noFill/>
        </p:spPr>
        <p:txBody>
          <a:bodyPr wrap="square" rtlCol="0">
            <a:spAutoFit/>
          </a:bodyPr>
          <a:lstStyle/>
          <a:p>
            <a:pPr algn="ctr"/>
            <a:r>
              <a:rPr lang="en-US" sz="2800" b="1" dirty="0" smtClean="0"/>
              <a:t>Dog #2</a:t>
            </a:r>
            <a:endParaRPr lang="en-US" sz="2800" b="1" dirty="0"/>
          </a:p>
        </p:txBody>
      </p:sp>
    </p:spTree>
    <p:extLst>
      <p:ext uri="{BB962C8B-B14F-4D97-AF65-F5344CB8AC3E}">
        <p14:creationId xmlns:p14="http://schemas.microsoft.com/office/powerpoint/2010/main" val="1338498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57400"/>
            <a:ext cx="7408333" cy="4114800"/>
          </a:xfrm>
        </p:spPr>
        <p:txBody>
          <a:bodyPr>
            <a:noAutofit/>
          </a:bodyPr>
          <a:lstStyle/>
          <a:p>
            <a:r>
              <a:rPr lang="en-US" sz="3200" dirty="0" smtClean="0"/>
              <a:t>Bring in a picture of a pet you currently own or have owned in the past.  If you have not had a pet, bring in (or draw) a picture of a pet you would like to have one day.</a:t>
            </a:r>
          </a:p>
          <a:p>
            <a:r>
              <a:rPr lang="en-US" sz="3200" dirty="0" smtClean="0"/>
              <a:t>Be prepared to tell a short story about the pet in a small group tomorrow. </a:t>
            </a:r>
            <a:endParaRPr lang="en-US" sz="3200" dirty="0"/>
          </a:p>
        </p:txBody>
      </p:sp>
      <p:sp>
        <p:nvSpPr>
          <p:cNvPr id="3" name="Title 2"/>
          <p:cNvSpPr>
            <a:spLocks noGrp="1"/>
          </p:cNvSpPr>
          <p:nvPr>
            <p:ph type="title"/>
          </p:nvPr>
        </p:nvSpPr>
        <p:spPr/>
        <p:txBody>
          <a:bodyPr>
            <a:normAutofit fontScale="90000"/>
          </a:bodyPr>
          <a:lstStyle/>
          <a:p>
            <a:r>
              <a:rPr lang="en-US" sz="6000" b="1" u="sng" dirty="0" smtClean="0"/>
              <a:t>Activity-homework after Rex</a:t>
            </a:r>
            <a:endParaRPr lang="en-US" sz="6000" b="1" u="sng" dirty="0"/>
          </a:p>
        </p:txBody>
      </p:sp>
    </p:spTree>
    <p:extLst>
      <p:ext uri="{BB962C8B-B14F-4D97-AF65-F5344CB8AC3E}">
        <p14:creationId xmlns:p14="http://schemas.microsoft.com/office/powerpoint/2010/main" val="2043644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0" y="1066800"/>
            <a:ext cx="3505200" cy="5208923"/>
          </a:xfrm>
        </p:spPr>
      </p:pic>
    </p:spTree>
    <p:extLst>
      <p:ext uri="{BB962C8B-B14F-4D97-AF65-F5344CB8AC3E}">
        <p14:creationId xmlns:p14="http://schemas.microsoft.com/office/powerpoint/2010/main" val="1756446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Character Traits</a:t>
            </a:r>
            <a:endParaRPr lang="en-US" dirty="0"/>
          </a:p>
        </p:txBody>
      </p:sp>
      <p:sp>
        <p:nvSpPr>
          <p:cNvPr id="7" name="Content Placeholder 6"/>
          <p:cNvSpPr>
            <a:spLocks noGrp="1"/>
          </p:cNvSpPr>
          <p:nvPr>
            <p:ph idx="1"/>
          </p:nvPr>
        </p:nvSpPr>
        <p:spPr>
          <a:xfrm>
            <a:off x="381000" y="1447800"/>
            <a:ext cx="8534399" cy="5105400"/>
          </a:xfrm>
        </p:spPr>
        <p:txBody>
          <a:bodyPr>
            <a:normAutofit lnSpcReduction="10000"/>
          </a:bodyPr>
          <a:lstStyle/>
          <a:p>
            <a:pPr marL="0" indent="0">
              <a:buNone/>
            </a:pPr>
            <a:r>
              <a:rPr lang="en-US" dirty="0" smtClean="0"/>
              <a:t>Adventurous		Friendly		Proud</a:t>
            </a:r>
          </a:p>
          <a:p>
            <a:pPr marL="0" indent="0">
              <a:buNone/>
            </a:pPr>
            <a:r>
              <a:rPr lang="en-US" dirty="0" smtClean="0"/>
              <a:t>Athletic 		Fun-Loving		Protective</a:t>
            </a:r>
          </a:p>
          <a:p>
            <a:pPr marL="0" indent="0">
              <a:buNone/>
            </a:pPr>
            <a:r>
              <a:rPr lang="en-US" dirty="0" smtClean="0"/>
              <a:t>Active			Gentle			Quiet</a:t>
            </a:r>
          </a:p>
          <a:p>
            <a:pPr marL="0" indent="0">
              <a:buNone/>
            </a:pPr>
            <a:r>
              <a:rPr lang="en-US" dirty="0" smtClean="0"/>
              <a:t>Brave			Generous		Smart</a:t>
            </a:r>
          </a:p>
          <a:p>
            <a:pPr marL="0" indent="0">
              <a:buNone/>
            </a:pPr>
            <a:r>
              <a:rPr lang="en-US" dirty="0" smtClean="0"/>
              <a:t>Bold			Happy			Selfish</a:t>
            </a:r>
          </a:p>
          <a:p>
            <a:pPr marL="0" indent="0">
              <a:buNone/>
            </a:pPr>
            <a:r>
              <a:rPr lang="en-US" dirty="0" smtClean="0"/>
              <a:t>Caring			Humble		Timid</a:t>
            </a:r>
          </a:p>
          <a:p>
            <a:pPr marL="0" indent="0">
              <a:buNone/>
            </a:pPr>
            <a:r>
              <a:rPr lang="en-US" dirty="0" smtClean="0"/>
              <a:t>Cheerful		Hostile			Wild</a:t>
            </a:r>
          </a:p>
          <a:p>
            <a:pPr marL="0" indent="0">
              <a:buNone/>
            </a:pPr>
            <a:r>
              <a:rPr lang="en-US" dirty="0" smtClean="0"/>
              <a:t>Curious		Honest		Loyal</a:t>
            </a:r>
          </a:p>
          <a:p>
            <a:pPr marL="0" indent="0">
              <a:buNone/>
            </a:pPr>
            <a:r>
              <a:rPr lang="en-US" dirty="0" smtClean="0"/>
              <a:t>Considerate		Independent		Fierce</a:t>
            </a:r>
          </a:p>
          <a:p>
            <a:pPr marL="0" indent="0">
              <a:buNone/>
            </a:pPr>
            <a:r>
              <a:rPr lang="en-US" dirty="0" smtClean="0"/>
              <a:t>Courageous		Lazy			Nurturing</a:t>
            </a:r>
          </a:p>
          <a:p>
            <a:pPr marL="0" indent="0">
              <a:buNone/>
            </a:pPr>
            <a:r>
              <a:rPr lang="en-US" dirty="0" smtClean="0"/>
              <a:t>Considerate		Mischievous		</a:t>
            </a:r>
          </a:p>
          <a:p>
            <a:pPr marL="0" indent="0">
              <a:buNone/>
            </a:pPr>
            <a:r>
              <a:rPr lang="en-US" dirty="0" smtClean="0"/>
              <a:t>Energetic		Nice</a:t>
            </a:r>
          </a:p>
          <a:p>
            <a:pPr marL="0" indent="0">
              <a:buNone/>
            </a:pPr>
            <a:endParaRPr lang="en-US" dirty="0"/>
          </a:p>
        </p:txBody>
      </p:sp>
    </p:spTree>
    <p:extLst>
      <p:ext uri="{BB962C8B-B14F-4D97-AF65-F5344CB8AC3E}">
        <p14:creationId xmlns:p14="http://schemas.microsoft.com/office/powerpoint/2010/main" val="4255694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52728"/>
          </a:xfrm>
        </p:spPr>
        <p:txBody>
          <a:bodyPr>
            <a:normAutofit/>
          </a:bodyPr>
          <a:lstStyle/>
          <a:p>
            <a:r>
              <a:rPr lang="en-US" sz="7200" u="sng" dirty="0" smtClean="0"/>
              <a:t>Caesar</a:t>
            </a:r>
            <a:endParaRPr lang="en-US" sz="7200" u="sng" dirty="0"/>
          </a:p>
        </p:txBody>
      </p:sp>
      <p:grpSp>
        <p:nvGrpSpPr>
          <p:cNvPr id="4" name="Group 3"/>
          <p:cNvGrpSpPr/>
          <p:nvPr/>
        </p:nvGrpSpPr>
        <p:grpSpPr>
          <a:xfrm>
            <a:off x="304800" y="1295400"/>
            <a:ext cx="8610600" cy="5029200"/>
            <a:chOff x="304800" y="1295400"/>
            <a:chExt cx="8610600" cy="5029200"/>
          </a:xfrm>
        </p:grpSpPr>
        <p:sp>
          <p:nvSpPr>
            <p:cNvPr id="5" name="Rectangle 4"/>
            <p:cNvSpPr/>
            <p:nvPr/>
          </p:nvSpPr>
          <p:spPr>
            <a:xfrm>
              <a:off x="304800" y="1295400"/>
              <a:ext cx="8610600" cy="50292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304800" y="46482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54864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 y="225164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301364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385184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5791200" y="12954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7000" y="133724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1378803"/>
            <a:ext cx="1981200" cy="830997"/>
          </a:xfrm>
          <a:prstGeom prst="rect">
            <a:avLst/>
          </a:prstGeom>
          <a:noFill/>
        </p:spPr>
        <p:txBody>
          <a:bodyPr wrap="square" rtlCol="0">
            <a:spAutoFit/>
          </a:bodyPr>
          <a:lstStyle/>
          <a:p>
            <a:pPr algn="ctr"/>
            <a:r>
              <a:rPr lang="en-US" sz="2400" dirty="0" smtClean="0"/>
              <a:t>Character Trait</a:t>
            </a:r>
            <a:endParaRPr lang="en-US" sz="2400" dirty="0"/>
          </a:p>
        </p:txBody>
      </p:sp>
      <p:sp>
        <p:nvSpPr>
          <p:cNvPr id="18" name="TextBox 17"/>
          <p:cNvSpPr txBox="1"/>
          <p:nvPr/>
        </p:nvSpPr>
        <p:spPr>
          <a:xfrm>
            <a:off x="2743200" y="1316458"/>
            <a:ext cx="3276600" cy="830997"/>
          </a:xfrm>
          <a:prstGeom prst="rect">
            <a:avLst/>
          </a:prstGeom>
          <a:noFill/>
        </p:spPr>
        <p:txBody>
          <a:bodyPr wrap="square" rtlCol="0">
            <a:spAutoFit/>
          </a:bodyPr>
          <a:lstStyle/>
          <a:p>
            <a:pPr algn="ctr"/>
            <a:r>
              <a:rPr lang="en-US" sz="2400" dirty="0" smtClean="0"/>
              <a:t>Caesar’s actions that support this trait</a:t>
            </a:r>
            <a:endParaRPr lang="en-US" sz="2400" dirty="0"/>
          </a:p>
        </p:txBody>
      </p:sp>
      <p:sp>
        <p:nvSpPr>
          <p:cNvPr id="19" name="TextBox 18"/>
          <p:cNvSpPr txBox="1"/>
          <p:nvPr/>
        </p:nvSpPr>
        <p:spPr>
          <a:xfrm>
            <a:off x="5867400" y="1295401"/>
            <a:ext cx="3048000" cy="830997"/>
          </a:xfrm>
          <a:prstGeom prst="rect">
            <a:avLst/>
          </a:prstGeom>
          <a:noFill/>
        </p:spPr>
        <p:txBody>
          <a:bodyPr wrap="square" rtlCol="0">
            <a:spAutoFit/>
          </a:bodyPr>
          <a:lstStyle/>
          <a:p>
            <a:pPr algn="ctr"/>
            <a:r>
              <a:rPr lang="en-US" sz="2400" dirty="0" smtClean="0"/>
              <a:t>Gary’s thoughts that support this trait</a:t>
            </a:r>
            <a:endParaRPr lang="en-US" sz="2400" dirty="0"/>
          </a:p>
        </p:txBody>
      </p:sp>
    </p:spTree>
    <p:extLst>
      <p:ext uri="{BB962C8B-B14F-4D97-AF65-F5344CB8AC3E}">
        <p14:creationId xmlns:p14="http://schemas.microsoft.com/office/powerpoint/2010/main" val="2304514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What do you remember about him?</a:t>
            </a:r>
          </a:p>
          <a:p>
            <a:r>
              <a:rPr lang="en-US" dirty="0" smtClean="0"/>
              <a:t>Jobs he had</a:t>
            </a:r>
          </a:p>
          <a:p>
            <a:r>
              <a:rPr lang="en-US" dirty="0" smtClean="0"/>
              <a:t>His feelings about animals</a:t>
            </a:r>
          </a:p>
          <a:p>
            <a:r>
              <a:rPr lang="en-US" dirty="0" smtClean="0"/>
              <a:t>Activities he enjoys</a:t>
            </a:r>
          </a:p>
          <a:p>
            <a:r>
              <a:rPr lang="en-US" dirty="0" smtClean="0"/>
              <a:t>How did he become a proficient writer?</a:t>
            </a:r>
          </a:p>
          <a:p>
            <a:r>
              <a:rPr lang="en-US" dirty="0" smtClean="0"/>
              <a:t>What do you know about his dog, Cookie? </a:t>
            </a:r>
          </a:p>
          <a:p>
            <a:pPr lvl="1"/>
            <a:r>
              <a:rPr lang="en-US" dirty="0" smtClean="0"/>
              <a:t>From </a:t>
            </a:r>
            <a:r>
              <a:rPr lang="en-US" i="1" dirty="0" smtClean="0"/>
              <a:t>Woodsong </a:t>
            </a:r>
          </a:p>
          <a:p>
            <a:r>
              <a:rPr lang="en-US" dirty="0" smtClean="0"/>
              <a:t>Did he always want to be famous?</a:t>
            </a:r>
            <a:endParaRPr lang="en-US" dirty="0"/>
          </a:p>
        </p:txBody>
      </p:sp>
      <p:sp>
        <p:nvSpPr>
          <p:cNvPr id="3" name="Title 2"/>
          <p:cNvSpPr>
            <a:spLocks noGrp="1"/>
          </p:cNvSpPr>
          <p:nvPr>
            <p:ph type="title"/>
          </p:nvPr>
        </p:nvSpPr>
        <p:spPr/>
        <p:txBody>
          <a:bodyPr/>
          <a:lstStyle/>
          <a:p>
            <a:r>
              <a:rPr lang="en-US" dirty="0" smtClean="0"/>
              <a:t>Gary Paulsen</a:t>
            </a:r>
            <a:endParaRPr lang="en-US" dirty="0"/>
          </a:p>
        </p:txBody>
      </p:sp>
    </p:spTree>
    <p:extLst>
      <p:ext uri="{BB962C8B-B14F-4D97-AF65-F5344CB8AC3E}">
        <p14:creationId xmlns:p14="http://schemas.microsoft.com/office/powerpoint/2010/main" val="1119676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1"/>
            <a:ext cx="8153400" cy="5181600"/>
          </a:xfrm>
        </p:spPr>
        <p:txBody>
          <a:bodyPr>
            <a:noAutofit/>
          </a:bodyPr>
          <a:lstStyle/>
          <a:p>
            <a:pPr algn="l"/>
            <a:r>
              <a:rPr lang="en-US" sz="2800" dirty="0" smtClean="0">
                <a:solidFill>
                  <a:schemeClr val="tx1"/>
                </a:solidFill>
                <a:latin typeface="Times New Roman" panose="02020603050405020304" pitchFamily="18" charset="0"/>
                <a:cs typeface="Times New Roman" panose="02020603050405020304" pitchFamily="18" charset="0"/>
              </a:rPr>
              <a:t>1. Why did Paulsen buy Fred even after Fred bit him?</a:t>
            </a:r>
            <a:br>
              <a:rPr lang="en-US" sz="2800" dirty="0" smtClean="0">
                <a:solidFill>
                  <a:schemeClr val="tx1"/>
                </a:solidFill>
                <a:latin typeface="Times New Roman" panose="02020603050405020304" pitchFamily="18" charset="0"/>
                <a:cs typeface="Times New Roman" panose="02020603050405020304" pitchFamily="18" charset="0"/>
              </a:rPr>
            </a:br>
            <a:r>
              <a:rPr lang="en-US" sz="2800" dirty="0" smtClean="0">
                <a:solidFill>
                  <a:schemeClr val="tx1"/>
                </a:solidFill>
                <a:latin typeface="Times New Roman" panose="02020603050405020304" pitchFamily="18" charset="0"/>
                <a:cs typeface="Times New Roman" panose="02020603050405020304" pitchFamily="18" charset="0"/>
              </a:rPr>
              <a:t>2. Why did he give the puppy the name Fred?</a:t>
            </a:r>
            <a:br>
              <a:rPr lang="en-US" sz="2800" dirty="0" smtClean="0">
                <a:solidFill>
                  <a:schemeClr val="tx1"/>
                </a:solidFill>
                <a:latin typeface="Times New Roman" panose="02020603050405020304" pitchFamily="18" charset="0"/>
                <a:cs typeface="Times New Roman" panose="02020603050405020304" pitchFamily="18" charset="0"/>
              </a:rPr>
            </a:br>
            <a:r>
              <a:rPr lang="en-US" sz="2800" dirty="0" smtClean="0">
                <a:solidFill>
                  <a:schemeClr val="tx1"/>
                </a:solidFill>
                <a:latin typeface="Times New Roman" panose="02020603050405020304" pitchFamily="18" charset="0"/>
                <a:cs typeface="Times New Roman" panose="02020603050405020304" pitchFamily="18" charset="0"/>
              </a:rPr>
              <a:t>3. Paulsen describes his life as “close to the land.” What does that mean? Give some examples.</a:t>
            </a:r>
            <a:br>
              <a:rPr lang="en-US" sz="2800" dirty="0" smtClean="0">
                <a:solidFill>
                  <a:schemeClr val="tx1"/>
                </a:solidFill>
                <a:latin typeface="Times New Roman" panose="02020603050405020304" pitchFamily="18" charset="0"/>
                <a:cs typeface="Times New Roman" panose="02020603050405020304" pitchFamily="18" charset="0"/>
              </a:rPr>
            </a:br>
            <a:r>
              <a:rPr lang="en-US" sz="2800" dirty="0" smtClean="0">
                <a:solidFill>
                  <a:schemeClr val="tx1"/>
                </a:solidFill>
                <a:latin typeface="Times New Roman" panose="02020603050405020304" pitchFamily="18" charset="0"/>
                <a:cs typeface="Times New Roman" panose="02020603050405020304" pitchFamily="18" charset="0"/>
              </a:rPr>
              <a:t>4. What was the neighbor’s recommendation for keeping Pig out of the garden?</a:t>
            </a:r>
            <a:br>
              <a:rPr lang="en-US" sz="2800" dirty="0" smtClean="0">
                <a:solidFill>
                  <a:schemeClr val="tx1"/>
                </a:solidFill>
                <a:latin typeface="Times New Roman" panose="02020603050405020304" pitchFamily="18" charset="0"/>
                <a:cs typeface="Times New Roman" panose="02020603050405020304" pitchFamily="18" charset="0"/>
              </a:rPr>
            </a:br>
            <a:r>
              <a:rPr lang="en-US" sz="2800" dirty="0" smtClean="0">
                <a:solidFill>
                  <a:schemeClr val="tx1"/>
                </a:solidFill>
                <a:latin typeface="Times New Roman" panose="02020603050405020304" pitchFamily="18" charset="0"/>
                <a:cs typeface="Times New Roman" panose="02020603050405020304" pitchFamily="18" charset="0"/>
              </a:rPr>
              <a:t>5. What did Paulsen forget when he put the fence around the pigpen?</a:t>
            </a:r>
            <a:br>
              <a:rPr lang="en-US" sz="2800" dirty="0" smtClean="0">
                <a:solidFill>
                  <a:schemeClr val="tx1"/>
                </a:solidFill>
                <a:latin typeface="Times New Roman" panose="02020603050405020304" pitchFamily="18" charset="0"/>
                <a:cs typeface="Times New Roman" panose="02020603050405020304" pitchFamily="18" charset="0"/>
              </a:rPr>
            </a:br>
            <a:r>
              <a:rPr lang="en-US" sz="2800" dirty="0" smtClean="0">
                <a:solidFill>
                  <a:schemeClr val="tx1"/>
                </a:solidFill>
                <a:latin typeface="Times New Roman" panose="02020603050405020304" pitchFamily="18" charset="0"/>
                <a:cs typeface="Times New Roman" panose="02020603050405020304" pitchFamily="18" charset="0"/>
              </a:rPr>
              <a:t>6. How did Fred react to the electric fence wire?</a:t>
            </a:r>
            <a:br>
              <a:rPr lang="en-US" sz="2800" dirty="0" smtClean="0">
                <a:solidFill>
                  <a:schemeClr val="tx1"/>
                </a:solidFill>
                <a:latin typeface="Times New Roman" panose="02020603050405020304" pitchFamily="18" charset="0"/>
                <a:cs typeface="Times New Roman" panose="02020603050405020304" pitchFamily="18" charset="0"/>
              </a:rPr>
            </a:br>
            <a:r>
              <a:rPr lang="en-US" sz="2800" dirty="0" smtClean="0">
                <a:solidFill>
                  <a:schemeClr val="tx1"/>
                </a:solidFill>
                <a:latin typeface="Times New Roman" panose="02020603050405020304" pitchFamily="18" charset="0"/>
                <a:cs typeface="Times New Roman" panose="02020603050405020304" pitchFamily="18" charset="0"/>
              </a:rPr>
              <a:t>7. Why does Paulsen say that Fred won?</a:t>
            </a:r>
            <a:br>
              <a:rPr lang="en-US" sz="2800" dirty="0" smtClean="0">
                <a:solidFill>
                  <a:schemeClr val="tx1"/>
                </a:solidFill>
                <a:latin typeface="Times New Roman" panose="02020603050405020304" pitchFamily="18" charset="0"/>
                <a:cs typeface="Times New Roman" panose="02020603050405020304" pitchFamily="18" charset="0"/>
              </a:rPr>
            </a:br>
            <a:r>
              <a:rPr lang="en-US" sz="2800" dirty="0" smtClean="0">
                <a:solidFill>
                  <a:schemeClr val="tx1"/>
                </a:solidFill>
                <a:latin typeface="Times New Roman" panose="02020603050405020304" pitchFamily="18" charset="0"/>
                <a:cs typeface="Times New Roman" panose="02020603050405020304" pitchFamily="18" charset="0"/>
              </a:rPr>
              <a:t>8. Was Paulsen successful in raising Pig for bacon and ham?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219200" y="228600"/>
            <a:ext cx="6417734" cy="939801"/>
          </a:xfrm>
        </p:spPr>
        <p:txBody>
          <a:bodyPr>
            <a:normAutofit/>
          </a:bodyPr>
          <a:lstStyle/>
          <a:p>
            <a:r>
              <a:rPr lang="en-US" sz="4400" b="1" u="sng" dirty="0" smtClean="0"/>
              <a:t>Fred and Pig</a:t>
            </a:r>
            <a:endParaRPr lang="en-US" sz="4400" b="1" u="sng" dirty="0"/>
          </a:p>
        </p:txBody>
      </p:sp>
    </p:spTree>
    <p:extLst>
      <p:ext uri="{BB962C8B-B14F-4D97-AF65-F5344CB8AC3E}">
        <p14:creationId xmlns:p14="http://schemas.microsoft.com/office/powerpoint/2010/main" val="2091498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228600"/>
            <a:ext cx="4073237" cy="1057548"/>
          </a:xfrm>
        </p:spPr>
        <p:txBody>
          <a:bodyPr>
            <a:noAutofit/>
          </a:bodyPr>
          <a:lstStyle/>
          <a:p>
            <a:r>
              <a:rPr lang="en-US" sz="7200" dirty="0" smtClean="0"/>
              <a:t>Quincy</a:t>
            </a:r>
            <a:endParaRPr lang="en-US" sz="7200" dirty="0"/>
          </a:p>
        </p:txBody>
      </p:sp>
      <p:sp>
        <p:nvSpPr>
          <p:cNvPr id="5" name="TextBox 4"/>
          <p:cNvSpPr txBox="1"/>
          <p:nvPr/>
        </p:nvSpPr>
        <p:spPr>
          <a:xfrm>
            <a:off x="339436" y="1489639"/>
            <a:ext cx="1524000" cy="584775"/>
          </a:xfrm>
          <a:prstGeom prst="rect">
            <a:avLst/>
          </a:prstGeom>
          <a:noFill/>
        </p:spPr>
        <p:txBody>
          <a:bodyPr wrap="square" rtlCol="0">
            <a:spAutoFit/>
          </a:bodyPr>
          <a:lstStyle/>
          <a:p>
            <a:r>
              <a:rPr lang="en-US" sz="3200" b="1" dirty="0" smtClean="0"/>
              <a:t>WORD</a:t>
            </a:r>
            <a:endParaRPr lang="en-US" sz="3200" b="1" dirty="0"/>
          </a:p>
        </p:txBody>
      </p:sp>
      <p:cxnSp>
        <p:nvCxnSpPr>
          <p:cNvPr id="6" name="Straight Connector 5"/>
          <p:cNvCxnSpPr/>
          <p:nvPr/>
        </p:nvCxnSpPr>
        <p:spPr>
          <a:xfrm>
            <a:off x="2362200" y="128614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05600" y="128614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91000" y="1286148"/>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1672" y="1314693"/>
            <a:ext cx="2673928" cy="1077218"/>
          </a:xfrm>
          <a:prstGeom prst="rect">
            <a:avLst/>
          </a:prstGeom>
          <a:noFill/>
        </p:spPr>
        <p:txBody>
          <a:bodyPr wrap="square" rtlCol="0">
            <a:spAutoFit/>
          </a:bodyPr>
          <a:lstStyle/>
          <a:p>
            <a:pPr algn="ctr"/>
            <a:r>
              <a:rPr lang="en-US" sz="3200" b="1" dirty="0" smtClean="0"/>
              <a:t>SENTENCE </a:t>
            </a:r>
          </a:p>
          <a:p>
            <a:pPr algn="ctr"/>
            <a:r>
              <a:rPr lang="en-US" sz="3200" b="1" dirty="0" smtClean="0"/>
              <a:t>FROM BOOK</a:t>
            </a:r>
            <a:endParaRPr lang="en-US" sz="3200" b="1" dirty="0"/>
          </a:p>
        </p:txBody>
      </p:sp>
      <p:sp>
        <p:nvSpPr>
          <p:cNvPr id="10" name="TextBox 9"/>
          <p:cNvSpPr txBox="1"/>
          <p:nvPr/>
        </p:nvSpPr>
        <p:spPr>
          <a:xfrm>
            <a:off x="6511637" y="1314693"/>
            <a:ext cx="2646218" cy="1077218"/>
          </a:xfrm>
          <a:prstGeom prst="rect">
            <a:avLst/>
          </a:prstGeom>
          <a:noFill/>
        </p:spPr>
        <p:txBody>
          <a:bodyPr wrap="square" rtlCol="0">
            <a:spAutoFit/>
          </a:bodyPr>
          <a:lstStyle/>
          <a:p>
            <a:pPr algn="ctr"/>
            <a:r>
              <a:rPr lang="en-US" sz="3200" b="1" dirty="0" smtClean="0"/>
              <a:t>MY NEW GUESS</a:t>
            </a:r>
            <a:endParaRPr lang="en-US" sz="3200" b="1" dirty="0"/>
          </a:p>
        </p:txBody>
      </p:sp>
      <p:sp>
        <p:nvSpPr>
          <p:cNvPr id="11" name="TextBox 10"/>
          <p:cNvSpPr txBox="1"/>
          <p:nvPr/>
        </p:nvSpPr>
        <p:spPr>
          <a:xfrm>
            <a:off x="228600" y="2292643"/>
            <a:ext cx="2209800" cy="369332"/>
          </a:xfrm>
          <a:prstGeom prst="rect">
            <a:avLst/>
          </a:prstGeom>
          <a:noFill/>
        </p:spPr>
        <p:txBody>
          <a:bodyPr wrap="square" rtlCol="0">
            <a:spAutoFit/>
          </a:bodyPr>
          <a:lstStyle/>
          <a:p>
            <a:pPr algn="ctr"/>
            <a:endParaRPr lang="en-US" b="1" dirty="0" smtClean="0"/>
          </a:p>
        </p:txBody>
      </p:sp>
      <p:sp>
        <p:nvSpPr>
          <p:cNvPr id="13" name="Rectangle 12"/>
          <p:cNvSpPr/>
          <p:nvPr/>
        </p:nvSpPr>
        <p:spPr>
          <a:xfrm>
            <a:off x="304800" y="1286148"/>
            <a:ext cx="8610600" cy="50292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304800" y="48006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 y="54864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2242388"/>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30480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3962400"/>
            <a:ext cx="861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09800" y="1234166"/>
            <a:ext cx="1787236" cy="1077218"/>
          </a:xfrm>
          <a:prstGeom prst="rect">
            <a:avLst/>
          </a:prstGeom>
          <a:noFill/>
        </p:spPr>
        <p:txBody>
          <a:bodyPr wrap="square" rtlCol="0">
            <a:spAutoFit/>
          </a:bodyPr>
          <a:lstStyle/>
          <a:p>
            <a:pPr algn="ctr"/>
            <a:r>
              <a:rPr lang="en-US" sz="3200" b="1" dirty="0" smtClean="0"/>
              <a:t>MY GUESS</a:t>
            </a:r>
            <a:endParaRPr lang="en-US" sz="3200" b="1" dirty="0"/>
          </a:p>
        </p:txBody>
      </p:sp>
      <p:sp>
        <p:nvSpPr>
          <p:cNvPr id="20" name="TextBox 19"/>
          <p:cNvSpPr txBox="1"/>
          <p:nvPr/>
        </p:nvSpPr>
        <p:spPr>
          <a:xfrm>
            <a:off x="838200" y="533400"/>
            <a:ext cx="1905000" cy="369332"/>
          </a:xfrm>
          <a:prstGeom prst="rect">
            <a:avLst/>
          </a:prstGeom>
          <a:noFill/>
        </p:spPr>
        <p:txBody>
          <a:bodyPr wrap="square" rtlCol="0">
            <a:spAutoFit/>
          </a:bodyPr>
          <a:lstStyle/>
          <a:p>
            <a:endParaRPr lang="en-US" dirty="0"/>
          </a:p>
        </p:txBody>
      </p:sp>
      <p:sp>
        <p:nvSpPr>
          <p:cNvPr id="2" name="TextBox 1"/>
          <p:cNvSpPr txBox="1"/>
          <p:nvPr/>
        </p:nvSpPr>
        <p:spPr>
          <a:xfrm>
            <a:off x="370609" y="2217003"/>
            <a:ext cx="1991591" cy="830997"/>
          </a:xfrm>
          <a:prstGeom prst="rect">
            <a:avLst/>
          </a:prstGeom>
          <a:noFill/>
        </p:spPr>
        <p:txBody>
          <a:bodyPr wrap="square" rtlCol="0">
            <a:spAutoFit/>
          </a:bodyPr>
          <a:lstStyle/>
          <a:p>
            <a:r>
              <a:rPr lang="en-US" sz="2400" dirty="0" smtClean="0"/>
              <a:t>daunting (106)</a:t>
            </a:r>
            <a:endParaRPr lang="en-US" sz="2400" dirty="0"/>
          </a:p>
        </p:txBody>
      </p:sp>
      <p:sp>
        <p:nvSpPr>
          <p:cNvPr id="21" name="TextBox 20"/>
          <p:cNvSpPr txBox="1"/>
          <p:nvPr/>
        </p:nvSpPr>
        <p:spPr>
          <a:xfrm>
            <a:off x="304800" y="3055203"/>
            <a:ext cx="2296391" cy="830997"/>
          </a:xfrm>
          <a:prstGeom prst="rect">
            <a:avLst/>
          </a:prstGeom>
          <a:noFill/>
        </p:spPr>
        <p:txBody>
          <a:bodyPr wrap="square" rtlCol="0">
            <a:spAutoFit/>
          </a:bodyPr>
          <a:lstStyle/>
          <a:p>
            <a:r>
              <a:rPr lang="en-US" sz="2400" dirty="0"/>
              <a:t>w</a:t>
            </a:r>
            <a:r>
              <a:rPr lang="en-US" sz="2400" dirty="0" smtClean="0"/>
              <a:t>reaked havoc (113)</a:t>
            </a:r>
            <a:endParaRPr lang="en-US" sz="2400" dirty="0"/>
          </a:p>
        </p:txBody>
      </p:sp>
      <p:sp>
        <p:nvSpPr>
          <p:cNvPr id="23" name="TextBox 22"/>
          <p:cNvSpPr txBox="1"/>
          <p:nvPr/>
        </p:nvSpPr>
        <p:spPr>
          <a:xfrm>
            <a:off x="457200" y="3886200"/>
            <a:ext cx="1828800" cy="830997"/>
          </a:xfrm>
          <a:prstGeom prst="rect">
            <a:avLst/>
          </a:prstGeom>
          <a:noFill/>
        </p:spPr>
        <p:txBody>
          <a:bodyPr wrap="square" rtlCol="0">
            <a:spAutoFit/>
          </a:bodyPr>
          <a:lstStyle/>
          <a:p>
            <a:r>
              <a:rPr lang="en-US" sz="2400" dirty="0" smtClean="0"/>
              <a:t>precarious (113)</a:t>
            </a:r>
            <a:endParaRPr lang="en-US" sz="2400" dirty="0"/>
          </a:p>
        </p:txBody>
      </p:sp>
      <p:sp>
        <p:nvSpPr>
          <p:cNvPr id="24" name="TextBox 23"/>
          <p:cNvSpPr txBox="1"/>
          <p:nvPr/>
        </p:nvSpPr>
        <p:spPr>
          <a:xfrm>
            <a:off x="419100" y="4876800"/>
            <a:ext cx="2133600" cy="461665"/>
          </a:xfrm>
          <a:prstGeom prst="rect">
            <a:avLst/>
          </a:prstGeom>
          <a:noFill/>
        </p:spPr>
        <p:txBody>
          <a:bodyPr wrap="square" rtlCol="0">
            <a:spAutoFit/>
          </a:bodyPr>
          <a:lstStyle/>
          <a:p>
            <a:r>
              <a:rPr lang="en-US" sz="2400" dirty="0"/>
              <a:t>t</a:t>
            </a:r>
            <a:r>
              <a:rPr lang="en-US" sz="2400" dirty="0" smtClean="0"/>
              <a:t>ableau (112)</a:t>
            </a:r>
            <a:endParaRPr lang="en-US" sz="2400" dirty="0"/>
          </a:p>
        </p:txBody>
      </p:sp>
      <p:sp>
        <p:nvSpPr>
          <p:cNvPr id="25" name="TextBox 24"/>
          <p:cNvSpPr txBox="1"/>
          <p:nvPr/>
        </p:nvSpPr>
        <p:spPr>
          <a:xfrm>
            <a:off x="457200" y="5715000"/>
            <a:ext cx="1981200" cy="461665"/>
          </a:xfrm>
          <a:prstGeom prst="rect">
            <a:avLst/>
          </a:prstGeom>
          <a:noFill/>
        </p:spPr>
        <p:txBody>
          <a:bodyPr wrap="square" rtlCol="0">
            <a:spAutoFit/>
          </a:bodyPr>
          <a:lstStyle/>
          <a:p>
            <a:r>
              <a:rPr lang="en-US" sz="2400" dirty="0"/>
              <a:t>r</a:t>
            </a:r>
            <a:r>
              <a:rPr lang="en-US" sz="2400" dirty="0" smtClean="0"/>
              <a:t>ogues (114)</a:t>
            </a:r>
            <a:endParaRPr lang="en-US" sz="2400" dirty="0"/>
          </a:p>
        </p:txBody>
      </p:sp>
    </p:spTree>
    <p:extLst>
      <p:ext uri="{BB962C8B-B14F-4D97-AF65-F5344CB8AC3E}">
        <p14:creationId xmlns:p14="http://schemas.microsoft.com/office/powerpoint/2010/main" val="941351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1200"/>
            <a:ext cx="7408333" cy="4144963"/>
          </a:xfrm>
        </p:spPr>
        <p:txBody>
          <a:bodyPr>
            <a:normAutofit/>
          </a:bodyPr>
          <a:lstStyle/>
          <a:p>
            <a:pPr marL="0" indent="0" algn="ctr">
              <a:buNone/>
            </a:pPr>
            <a:r>
              <a:rPr lang="en-US" sz="2800" b="1" u="sng" dirty="0" smtClean="0">
                <a:solidFill>
                  <a:srgbClr val="FF0000"/>
                </a:solidFill>
              </a:rPr>
              <a:t>How close were you?</a:t>
            </a:r>
          </a:p>
          <a:p>
            <a:pPr marL="457200" indent="-457200">
              <a:buAutoNum type="arabicPeriod"/>
            </a:pPr>
            <a:r>
              <a:rPr lang="en-US" sz="2800" dirty="0" smtClean="0"/>
              <a:t>Daunting – Scary; frightening</a:t>
            </a:r>
          </a:p>
          <a:p>
            <a:pPr marL="457200" indent="-457200">
              <a:buAutoNum type="arabicPeriod"/>
            </a:pPr>
            <a:r>
              <a:rPr lang="en-US" sz="2800" dirty="0" smtClean="0"/>
              <a:t>Wreaked havoc – caused great destruction</a:t>
            </a:r>
          </a:p>
          <a:p>
            <a:pPr marL="457200" indent="-457200">
              <a:buAutoNum type="arabicPeriod"/>
            </a:pPr>
            <a:r>
              <a:rPr lang="en-US" sz="2800" dirty="0" smtClean="0"/>
              <a:t>Precarious – Unstable; uncertain</a:t>
            </a:r>
          </a:p>
          <a:p>
            <a:pPr marL="457200" indent="-457200">
              <a:buAutoNum type="arabicPeriod"/>
            </a:pPr>
            <a:r>
              <a:rPr lang="en-US" sz="2800" dirty="0" smtClean="0"/>
              <a:t>Tableau – a picture</a:t>
            </a:r>
          </a:p>
          <a:p>
            <a:pPr marL="457200" indent="-457200">
              <a:buAutoNum type="arabicPeriod"/>
            </a:pPr>
            <a:r>
              <a:rPr lang="en-US" sz="2800" dirty="0" smtClean="0"/>
              <a:t>Rogues – destructive animals whose behavior is different from most of their species</a:t>
            </a:r>
          </a:p>
          <a:p>
            <a:pPr marL="457200" indent="-457200">
              <a:buAutoNum type="arabicPeriod"/>
            </a:pPr>
            <a:endParaRPr lang="en-US" dirty="0" smtClean="0"/>
          </a:p>
          <a:p>
            <a:pPr marL="457200" indent="-457200">
              <a:buAutoNum type="arabicPeriod"/>
            </a:pPr>
            <a:endParaRPr lang="en-US" dirty="0"/>
          </a:p>
        </p:txBody>
      </p:sp>
      <p:sp>
        <p:nvSpPr>
          <p:cNvPr id="3" name="Title 2"/>
          <p:cNvSpPr>
            <a:spLocks noGrp="1"/>
          </p:cNvSpPr>
          <p:nvPr>
            <p:ph type="title"/>
          </p:nvPr>
        </p:nvSpPr>
        <p:spPr/>
        <p:txBody>
          <a:bodyPr>
            <a:normAutofit/>
          </a:bodyPr>
          <a:lstStyle/>
          <a:p>
            <a:r>
              <a:rPr lang="en-US" sz="7200" dirty="0" smtClean="0"/>
              <a:t>Quincy</a:t>
            </a:r>
            <a:endParaRPr lang="en-US" sz="7200" dirty="0"/>
          </a:p>
        </p:txBody>
      </p:sp>
    </p:spTree>
    <p:extLst>
      <p:ext uri="{BB962C8B-B14F-4D97-AF65-F5344CB8AC3E}">
        <p14:creationId xmlns:p14="http://schemas.microsoft.com/office/powerpoint/2010/main" val="4089161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381999" cy="4373563"/>
          </a:xfrm>
        </p:spPr>
        <p:txBody>
          <a:bodyPr>
            <a:noAutofit/>
          </a:bodyPr>
          <a:lstStyle/>
          <a:p>
            <a:pPr marL="0" indent="0" algn="ctr">
              <a:buNone/>
            </a:pPr>
            <a:r>
              <a:rPr lang="en-US" b="1" dirty="0" smtClean="0"/>
              <a:t>Put the following event in the order in which they happened.</a:t>
            </a:r>
          </a:p>
          <a:p>
            <a:r>
              <a:rPr lang="en-US" dirty="0" smtClean="0"/>
              <a:t>_____ </a:t>
            </a:r>
            <a:r>
              <a:rPr lang="en-US" dirty="0"/>
              <a:t>a. Paulsen and his friend the carpenter drove to Alaska in an old truck.</a:t>
            </a:r>
          </a:p>
          <a:p>
            <a:r>
              <a:rPr lang="en-US" dirty="0"/>
              <a:t>_____ b. Quincy journeyed 30 miles through Alaskan wilderness to the cabin </a:t>
            </a:r>
            <a:r>
              <a:rPr lang="en-US" dirty="0" smtClean="0"/>
              <a:t>of a woman </a:t>
            </a:r>
            <a:r>
              <a:rPr lang="en-US" dirty="0"/>
              <a:t>and her two children.</a:t>
            </a:r>
          </a:p>
          <a:p>
            <a:r>
              <a:rPr lang="en-US" dirty="0"/>
              <a:t>_____ c. Bemidji held fundraisers to help Paulsen </a:t>
            </a:r>
            <a:r>
              <a:rPr lang="en-US" dirty="0" smtClean="0"/>
              <a:t>finance </a:t>
            </a:r>
            <a:r>
              <a:rPr lang="en-US" dirty="0"/>
              <a:t>his dream of </a:t>
            </a:r>
            <a:r>
              <a:rPr lang="en-US" dirty="0" smtClean="0"/>
              <a:t>competing in </a:t>
            </a:r>
            <a:r>
              <a:rPr lang="en-US" dirty="0"/>
              <a:t>the Iditarod.</a:t>
            </a:r>
          </a:p>
          <a:p>
            <a:r>
              <a:rPr lang="en-US" dirty="0"/>
              <a:t>_____ d. Paulsen decided he wanted to run the Iditarod.</a:t>
            </a:r>
          </a:p>
          <a:p>
            <a:r>
              <a:rPr lang="en-US" dirty="0"/>
              <a:t>_____ e. Paulsen discovered that his Siberian Husky could haul only thirty miles.</a:t>
            </a:r>
          </a:p>
        </p:txBody>
      </p:sp>
      <p:sp>
        <p:nvSpPr>
          <p:cNvPr id="3" name="Title 2"/>
          <p:cNvSpPr>
            <a:spLocks noGrp="1"/>
          </p:cNvSpPr>
          <p:nvPr>
            <p:ph type="title"/>
          </p:nvPr>
        </p:nvSpPr>
        <p:spPr/>
        <p:txBody>
          <a:bodyPr>
            <a:normAutofit/>
          </a:bodyPr>
          <a:lstStyle/>
          <a:p>
            <a:r>
              <a:rPr lang="en-US" sz="7200" u="sng" dirty="0" smtClean="0"/>
              <a:t>Quincy</a:t>
            </a:r>
            <a:endParaRPr lang="en-US" sz="7200" u="sng" dirty="0"/>
          </a:p>
        </p:txBody>
      </p:sp>
    </p:spTree>
    <p:extLst>
      <p:ext uri="{BB962C8B-B14F-4D97-AF65-F5344CB8AC3E}">
        <p14:creationId xmlns:p14="http://schemas.microsoft.com/office/powerpoint/2010/main" val="1342809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295400"/>
            <a:ext cx="8686800" cy="5334000"/>
          </a:xfrm>
        </p:spPr>
        <p:txBody>
          <a:bodyPr>
            <a:normAutofit fontScale="92500" lnSpcReduction="10000"/>
          </a:bodyPr>
          <a:lstStyle/>
          <a:p>
            <a:r>
              <a:rPr lang="en-US" b="1" dirty="0"/>
              <a:t>Comprehension True or False:</a:t>
            </a:r>
          </a:p>
          <a:p>
            <a:r>
              <a:rPr lang="en-US" dirty="0"/>
              <a:t>_____ </a:t>
            </a:r>
            <a:r>
              <a:rPr lang="en-US" sz="2800" dirty="0"/>
              <a:t>1. Josh is a Border collie.</a:t>
            </a:r>
          </a:p>
          <a:p>
            <a:r>
              <a:rPr lang="en-US" sz="2800" dirty="0"/>
              <a:t>_____ 2. Josh had an owner before Paulsen who thought he was “naughty.”</a:t>
            </a:r>
          </a:p>
          <a:p>
            <a:r>
              <a:rPr lang="en-US" sz="2800" dirty="0"/>
              <a:t>_____ 3. Josh is afraid of horses.</a:t>
            </a:r>
          </a:p>
          <a:p>
            <a:r>
              <a:rPr lang="en-US" sz="2800" dirty="0"/>
              <a:t>_____ 4. Josh doesn’t like to get his paws dirty digging at things</a:t>
            </a:r>
            <a:r>
              <a:rPr lang="en-US" sz="2800" dirty="0" smtClean="0"/>
              <a:t>.</a:t>
            </a:r>
            <a:endParaRPr lang="en-US" sz="2800" dirty="0"/>
          </a:p>
          <a:p>
            <a:r>
              <a:rPr lang="en-US" sz="2800" dirty="0"/>
              <a:t>_____ 5. When there are guests at the house, Josh tries to herd them into one room.</a:t>
            </a:r>
          </a:p>
          <a:p>
            <a:r>
              <a:rPr lang="en-US" sz="2800" dirty="0"/>
              <a:t>_____ 6. Josh escorts all house guests to their cars.</a:t>
            </a:r>
          </a:p>
          <a:p>
            <a:r>
              <a:rPr lang="en-US" sz="2800" dirty="0"/>
              <a:t>_____ 7. At the international Border collie </a:t>
            </a:r>
            <a:r>
              <a:rPr lang="en-US" sz="2800" dirty="0" smtClean="0"/>
              <a:t>field </a:t>
            </a:r>
            <a:r>
              <a:rPr lang="en-US" sz="2800" dirty="0"/>
              <a:t>trials, Paulsen saw hundreds </a:t>
            </a:r>
            <a:r>
              <a:rPr lang="en-US" sz="2800" dirty="0" smtClean="0"/>
              <a:t>of Border </a:t>
            </a:r>
            <a:r>
              <a:rPr lang="en-US" sz="2800" dirty="0"/>
              <a:t>collies on short leashes following their owners</a:t>
            </a:r>
            <a:r>
              <a:rPr lang="en-US" sz="2800" dirty="0" smtClean="0"/>
              <a:t>.</a:t>
            </a:r>
            <a:endParaRPr lang="en-US" sz="2800" dirty="0"/>
          </a:p>
        </p:txBody>
      </p:sp>
      <p:sp>
        <p:nvSpPr>
          <p:cNvPr id="3" name="Title 2"/>
          <p:cNvSpPr>
            <a:spLocks noGrp="1"/>
          </p:cNvSpPr>
          <p:nvPr>
            <p:ph type="title"/>
          </p:nvPr>
        </p:nvSpPr>
        <p:spPr/>
        <p:txBody>
          <a:bodyPr>
            <a:normAutofit/>
          </a:bodyPr>
          <a:lstStyle/>
          <a:p>
            <a:r>
              <a:rPr lang="en-US" sz="7200" u="sng" dirty="0" smtClean="0"/>
              <a:t>Josh</a:t>
            </a:r>
            <a:endParaRPr lang="en-US" sz="7200" u="sng" dirty="0"/>
          </a:p>
        </p:txBody>
      </p:sp>
    </p:spTree>
    <p:extLst>
      <p:ext uri="{BB962C8B-B14F-4D97-AF65-F5344CB8AC3E}">
        <p14:creationId xmlns:p14="http://schemas.microsoft.com/office/powerpoint/2010/main" val="2788915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534399" cy="5181600"/>
          </a:xfrm>
        </p:spPr>
        <p:txBody>
          <a:bodyPr>
            <a:normAutofit fontScale="92500" lnSpcReduction="20000"/>
          </a:bodyPr>
          <a:lstStyle/>
          <a:p>
            <a:r>
              <a:rPr lang="en-US" sz="2600" dirty="0"/>
              <a:t>_____ 8. Border collies love to listen and learn.</a:t>
            </a:r>
          </a:p>
          <a:p>
            <a:r>
              <a:rPr lang="en-US" sz="2600" dirty="0"/>
              <a:t>_____ 9. Josh will fetch an object as many times as Paulsen will throw it.</a:t>
            </a:r>
          </a:p>
          <a:p>
            <a:r>
              <a:rPr lang="en-US" sz="2600" dirty="0"/>
              <a:t>_____10. After feeling insulted that Paulsen would have him catch a rat, Josh left a dead gopher in his boot</a:t>
            </a:r>
            <a:r>
              <a:rPr lang="en-US" sz="2600" dirty="0" smtClean="0"/>
              <a:t>.</a:t>
            </a:r>
            <a:endParaRPr lang="en-US" sz="2600" dirty="0"/>
          </a:p>
          <a:p>
            <a:r>
              <a:rPr lang="en-US" sz="2600" dirty="0"/>
              <a:t>_____11. When Josh is too serious, Paulsen tickles his ribs.</a:t>
            </a:r>
          </a:p>
          <a:p>
            <a:r>
              <a:rPr lang="en-US" sz="2600" dirty="0"/>
              <a:t>_____12. When Paulsen was depressed, Josh tried to tickle his ribs.</a:t>
            </a:r>
          </a:p>
          <a:p>
            <a:r>
              <a:rPr lang="en-US" sz="2600" dirty="0"/>
              <a:t>_____13. Josh refused to be harnessed as a sled dog with the team.</a:t>
            </a:r>
          </a:p>
          <a:p>
            <a:r>
              <a:rPr lang="en-US" sz="2600" dirty="0"/>
              <a:t>_____14. Paulsen has a heart condition that keeps him from competing in sled </a:t>
            </a:r>
            <a:r>
              <a:rPr lang="en-US" sz="2600" dirty="0" smtClean="0"/>
              <a:t>dog racing</a:t>
            </a:r>
            <a:r>
              <a:rPr lang="en-US" sz="2600" dirty="0"/>
              <a:t>.</a:t>
            </a:r>
          </a:p>
          <a:p>
            <a:r>
              <a:rPr lang="en-US" sz="2600" dirty="0"/>
              <a:t>_____15. On the Bighorn Mountain trail, Josh plays the role of point before </a:t>
            </a:r>
            <a:r>
              <a:rPr lang="en-US" sz="2600" dirty="0" smtClean="0"/>
              <a:t>the horses</a:t>
            </a:r>
            <a:r>
              <a:rPr lang="en-US" sz="2600" dirty="0"/>
              <a:t>, thus making sure Paulsen won’t be thrown from a spooked horse.</a:t>
            </a:r>
          </a:p>
          <a:p>
            <a:endParaRPr lang="en-US" dirty="0"/>
          </a:p>
        </p:txBody>
      </p:sp>
      <p:sp>
        <p:nvSpPr>
          <p:cNvPr id="3" name="Title 2"/>
          <p:cNvSpPr>
            <a:spLocks noGrp="1"/>
          </p:cNvSpPr>
          <p:nvPr>
            <p:ph type="title"/>
          </p:nvPr>
        </p:nvSpPr>
        <p:spPr/>
        <p:txBody>
          <a:bodyPr>
            <a:normAutofit/>
          </a:bodyPr>
          <a:lstStyle/>
          <a:p>
            <a:r>
              <a:rPr lang="en-US" sz="7200" u="sng" dirty="0" smtClean="0"/>
              <a:t>Josh</a:t>
            </a:r>
            <a:endParaRPr lang="en-US" sz="7200" u="sng" dirty="0"/>
          </a:p>
        </p:txBody>
      </p:sp>
    </p:spTree>
    <p:extLst>
      <p:ext uri="{BB962C8B-B14F-4D97-AF65-F5344CB8AC3E}">
        <p14:creationId xmlns:p14="http://schemas.microsoft.com/office/powerpoint/2010/main" val="3540450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633" y="1905000"/>
            <a:ext cx="7408333" cy="533400"/>
          </a:xfrm>
        </p:spPr>
        <p:txBody>
          <a:bodyPr>
            <a:noAutofit/>
          </a:bodyPr>
          <a:lstStyle/>
          <a:p>
            <a:r>
              <a:rPr lang="en-US" sz="2800" dirty="0"/>
              <a:t>http://www.penguinrandomhouse.com/search/gary-paulsen?q=gary%20paulsen</a:t>
            </a:r>
          </a:p>
        </p:txBody>
      </p:sp>
      <p:sp>
        <p:nvSpPr>
          <p:cNvPr id="3" name="Title 2"/>
          <p:cNvSpPr>
            <a:spLocks noGrp="1"/>
          </p:cNvSpPr>
          <p:nvPr>
            <p:ph type="title"/>
          </p:nvPr>
        </p:nvSpPr>
        <p:spPr/>
        <p:txBody>
          <a:bodyPr/>
          <a:lstStyle/>
          <a:p>
            <a:r>
              <a:rPr lang="en-US" dirty="0" smtClean="0"/>
              <a:t>About the Author</a:t>
            </a:r>
            <a:endParaRPr lang="en-US" dirty="0"/>
          </a:p>
        </p:txBody>
      </p:sp>
      <p:pic>
        <p:nvPicPr>
          <p:cNvPr id="2050" name="Picture 2" descr="C:\Users\megan.kingsley\AppData\Local\Microsoft\Windows\Temporary Internet Files\Content.IE5\89I5G7LT\MP9004485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429000"/>
            <a:ext cx="4116682" cy="275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13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http://www.youtube.com/watch?v=Q7ADtOjxmRs</a:t>
            </a:r>
            <a:endParaRPr lang="en-US" dirty="0"/>
          </a:p>
        </p:txBody>
      </p:sp>
      <p:sp>
        <p:nvSpPr>
          <p:cNvPr id="3" name="Title 2"/>
          <p:cNvSpPr>
            <a:spLocks noGrp="1"/>
          </p:cNvSpPr>
          <p:nvPr>
            <p:ph type="title"/>
          </p:nvPr>
        </p:nvSpPr>
        <p:spPr/>
        <p:txBody>
          <a:bodyPr>
            <a:normAutofit fontScale="90000"/>
          </a:bodyPr>
          <a:lstStyle/>
          <a:p>
            <a:r>
              <a:rPr lang="en-US" dirty="0" smtClean="0"/>
              <a:t>A Video Interview with Gary Paulsen</a:t>
            </a:r>
            <a:endParaRPr lang="en-US" dirty="0"/>
          </a:p>
        </p:txBody>
      </p:sp>
    </p:spTree>
    <p:extLst>
      <p:ext uri="{BB962C8B-B14F-4D97-AF65-F5344CB8AC3E}">
        <p14:creationId xmlns:p14="http://schemas.microsoft.com/office/powerpoint/2010/main" val="1399554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488032"/>
            <a:ext cx="4614333" cy="3992562"/>
          </a:xfrm>
        </p:spPr>
        <p:txBody>
          <a:bodyPr>
            <a:normAutofit/>
          </a:bodyPr>
          <a:lstStyle/>
          <a:p>
            <a:r>
              <a:rPr lang="en-US" sz="4000" dirty="0" smtClean="0"/>
              <a:t>Dedication </a:t>
            </a:r>
          </a:p>
          <a:p>
            <a:r>
              <a:rPr lang="en-US" sz="4000" dirty="0" smtClean="0"/>
              <a:t>Unabashedly</a:t>
            </a:r>
          </a:p>
          <a:p>
            <a:r>
              <a:rPr lang="en-US" sz="4000" dirty="0" smtClean="0"/>
              <a:t>Lead Dog</a:t>
            </a:r>
          </a:p>
          <a:p>
            <a:r>
              <a:rPr lang="en-US" sz="4000" dirty="0" smtClean="0"/>
              <a:t>Pounds</a:t>
            </a:r>
          </a:p>
          <a:p>
            <a:r>
              <a:rPr lang="en-US" sz="4000" dirty="0" smtClean="0"/>
              <a:t>Mandatory</a:t>
            </a:r>
            <a:endParaRPr lang="en-US" sz="4000" dirty="0"/>
          </a:p>
        </p:txBody>
      </p:sp>
      <p:sp>
        <p:nvSpPr>
          <p:cNvPr id="3" name="Title 2"/>
          <p:cNvSpPr>
            <a:spLocks noGrp="1"/>
          </p:cNvSpPr>
          <p:nvPr>
            <p:ph type="title"/>
          </p:nvPr>
        </p:nvSpPr>
        <p:spPr>
          <a:xfrm>
            <a:off x="1676400" y="304800"/>
            <a:ext cx="5334000" cy="1252728"/>
          </a:xfrm>
        </p:spPr>
        <p:txBody>
          <a:bodyPr>
            <a:normAutofit/>
          </a:bodyPr>
          <a:lstStyle/>
          <a:p>
            <a:r>
              <a:rPr lang="en-US" sz="7200" dirty="0" smtClean="0"/>
              <a:t>Cookie</a:t>
            </a:r>
            <a:endParaRPr lang="en-US" sz="7200" dirty="0"/>
          </a:p>
        </p:txBody>
      </p:sp>
      <p:pic>
        <p:nvPicPr>
          <p:cNvPr id="3074" name="Picture 2" descr="C:\Users\megan.kingsley\AppData\Local\Microsoft\Windows\Temporary Internet Files\Content.IE5\JIZ4ZAUQ\MP900448631[1].jpg"/>
          <p:cNvPicPr>
            <a:picLocks noChangeAspect="1" noChangeArrowheads="1"/>
          </p:cNvPicPr>
          <p:nvPr/>
        </p:nvPicPr>
        <p:blipFill rotWithShape="1">
          <a:blip r:embed="rId3">
            <a:extLst>
              <a:ext uri="{28A0092B-C50C-407E-A947-70E740481C1C}">
                <a14:useLocalDpi xmlns:a14="http://schemas.microsoft.com/office/drawing/2010/main" val="0"/>
              </a:ext>
            </a:extLst>
          </a:blip>
          <a:srcRect l="34595"/>
          <a:stretch/>
        </p:blipFill>
        <p:spPr bwMode="auto">
          <a:xfrm>
            <a:off x="5650424" y="3124200"/>
            <a:ext cx="3288976" cy="33563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1676400"/>
            <a:ext cx="7086600" cy="523220"/>
          </a:xfrm>
          <a:prstGeom prst="rect">
            <a:avLst/>
          </a:prstGeom>
          <a:noFill/>
        </p:spPr>
        <p:txBody>
          <a:bodyPr wrap="square" rtlCol="0">
            <a:spAutoFit/>
          </a:bodyPr>
          <a:lstStyle/>
          <a:p>
            <a:pPr algn="ctr"/>
            <a:r>
              <a:rPr lang="en-US" sz="2800" b="1" dirty="0" smtClean="0"/>
              <a:t>Vocabulary – Write the following words</a:t>
            </a:r>
            <a:endParaRPr lang="en-US" sz="2800" b="1" dirty="0"/>
          </a:p>
        </p:txBody>
      </p:sp>
    </p:spTree>
    <p:extLst>
      <p:ext uri="{BB962C8B-B14F-4D97-AF65-F5344CB8AC3E}">
        <p14:creationId xmlns:p14="http://schemas.microsoft.com/office/powerpoint/2010/main" val="1385309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828800"/>
            <a:ext cx="8991599" cy="5029200"/>
          </a:xfrm>
        </p:spPr>
        <p:txBody>
          <a:bodyPr>
            <a:normAutofit fontScale="92500"/>
          </a:bodyPr>
          <a:lstStyle/>
          <a:p>
            <a:pPr marL="0" indent="0">
              <a:buNone/>
            </a:pPr>
            <a:r>
              <a:rPr lang="en-US" sz="2800" b="1" dirty="0" smtClean="0">
                <a:solidFill>
                  <a:schemeClr val="tx1"/>
                </a:solidFill>
              </a:rPr>
              <a:t>1. Despite the blizzard conditions, he knew he could count on the  __________ to follow his commands and take the team and himself to safety. </a:t>
            </a:r>
          </a:p>
          <a:p>
            <a:pPr marL="0" indent="0">
              <a:buNone/>
            </a:pPr>
            <a:r>
              <a:rPr lang="en-US" sz="2800" b="1" dirty="0" smtClean="0">
                <a:solidFill>
                  <a:schemeClr val="tx1"/>
                </a:solidFill>
              </a:rPr>
              <a:t>2. __________ often accept donations of pet food and money to help support the animals they hope will be adopted.</a:t>
            </a:r>
          </a:p>
          <a:p>
            <a:pPr marL="0" indent="0">
              <a:buNone/>
            </a:pPr>
            <a:r>
              <a:rPr lang="en-US" sz="2800" b="1" dirty="0" smtClean="0">
                <a:solidFill>
                  <a:schemeClr val="tx1"/>
                </a:solidFill>
              </a:rPr>
              <a:t>3. At the beginning of the movie, there was a ___________ to the movie producer’s father.</a:t>
            </a:r>
          </a:p>
          <a:p>
            <a:pPr marL="0" indent="0">
              <a:buNone/>
            </a:pPr>
            <a:r>
              <a:rPr lang="en-US" sz="2800" b="1" dirty="0" smtClean="0">
                <a:solidFill>
                  <a:schemeClr val="tx1"/>
                </a:solidFill>
              </a:rPr>
              <a:t>4. Before you can get your driver’s license, it is __________ that you pass a written test.</a:t>
            </a:r>
          </a:p>
          <a:p>
            <a:pPr marL="0" indent="0">
              <a:buNone/>
            </a:pPr>
            <a:r>
              <a:rPr lang="en-US" sz="2800" b="1" dirty="0" smtClean="0">
                <a:solidFill>
                  <a:schemeClr val="tx1"/>
                </a:solidFill>
              </a:rPr>
              <a:t>5. After being away in the army for months, he ___________ kissed all of his relatives at a holiday gathering.</a:t>
            </a:r>
          </a:p>
          <a:p>
            <a:pPr marL="457200" indent="-457200">
              <a:buAutoNum type="arabicPeriod"/>
            </a:pPr>
            <a:endParaRPr lang="en-US" dirty="0"/>
          </a:p>
        </p:txBody>
      </p:sp>
      <p:sp>
        <p:nvSpPr>
          <p:cNvPr id="3" name="Title 2"/>
          <p:cNvSpPr>
            <a:spLocks noGrp="1"/>
          </p:cNvSpPr>
          <p:nvPr>
            <p:ph type="title"/>
          </p:nvPr>
        </p:nvSpPr>
        <p:spPr/>
        <p:txBody>
          <a:bodyPr>
            <a:normAutofit/>
          </a:bodyPr>
          <a:lstStyle/>
          <a:p>
            <a:r>
              <a:rPr lang="en-US" sz="7200" b="1" dirty="0" smtClean="0"/>
              <a:t>Cookie</a:t>
            </a:r>
            <a:endParaRPr lang="en-US" sz="7200" b="1" dirty="0"/>
          </a:p>
        </p:txBody>
      </p:sp>
    </p:spTree>
    <p:extLst>
      <p:ext uri="{BB962C8B-B14F-4D97-AF65-F5344CB8AC3E}">
        <p14:creationId xmlns:p14="http://schemas.microsoft.com/office/powerpoint/2010/main" val="4071534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82858"/>
            <a:ext cx="5410200" cy="5098942"/>
          </a:xfrm>
        </p:spPr>
        <p:txBody>
          <a:bodyPr>
            <a:normAutofit/>
          </a:bodyPr>
          <a:lstStyle/>
          <a:p>
            <a:r>
              <a:rPr lang="en-US" sz="2800" b="1" u="sng" dirty="0" smtClean="0"/>
              <a:t>Comprehension Questions:</a:t>
            </a:r>
          </a:p>
          <a:p>
            <a:r>
              <a:rPr lang="en-US" sz="2800" dirty="0" smtClean="0"/>
              <a:t>1. What are two things that make the ice near beaver lodges thin?</a:t>
            </a:r>
          </a:p>
          <a:p>
            <a:r>
              <a:rPr lang="en-US" sz="2800" dirty="0" smtClean="0"/>
              <a:t>2. What two things saved Paulsen?</a:t>
            </a:r>
          </a:p>
          <a:p>
            <a:r>
              <a:rPr lang="en-US" sz="2800" dirty="0" smtClean="0"/>
              <a:t>3. After Cookie rescued Paulsen by rallying the team to pull him out, what danger did he still face and what did he do to save himself?</a:t>
            </a:r>
            <a:endParaRPr lang="en-US" sz="2800" dirty="0"/>
          </a:p>
        </p:txBody>
      </p:sp>
      <p:sp>
        <p:nvSpPr>
          <p:cNvPr id="3" name="Title 2"/>
          <p:cNvSpPr>
            <a:spLocks noGrp="1"/>
          </p:cNvSpPr>
          <p:nvPr>
            <p:ph type="title"/>
          </p:nvPr>
        </p:nvSpPr>
        <p:spPr/>
        <p:txBody>
          <a:bodyPr>
            <a:noAutofit/>
          </a:bodyPr>
          <a:lstStyle/>
          <a:p>
            <a:r>
              <a:rPr lang="en-US" sz="7200" b="1" dirty="0" smtClean="0"/>
              <a:t>Cookie</a:t>
            </a:r>
            <a:endParaRPr lang="en-US" sz="7200" b="1" dirty="0"/>
          </a:p>
        </p:txBody>
      </p:sp>
      <p:pic>
        <p:nvPicPr>
          <p:cNvPr id="4098" name="Picture 2" descr="C:\Users\megan.kingsley\AppData\Local\Microsoft\Windows\Temporary Internet Files\Content.IE5\2WIB5B6V\MP9004448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095" y="2824050"/>
            <a:ext cx="2895600" cy="379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79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Philipinnes</a:t>
            </a:r>
            <a:endParaRPr lang="en-US" dirty="0"/>
          </a:p>
        </p:txBody>
      </p:sp>
      <p:pic>
        <p:nvPicPr>
          <p:cNvPr id="1026" name="Picture 2" descr="locator map of Philipp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4495800" cy="49808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676400"/>
            <a:ext cx="32766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Philippines is a group of over 7,100 islands in the Pacific Ocean.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In 1946, after many years under the U.S. and Japan’s control, the Philippines became an independent nation.</a:t>
            </a:r>
            <a:endParaRPr lang="en-US" sz="2400" dirty="0"/>
          </a:p>
        </p:txBody>
      </p:sp>
    </p:spTree>
    <p:extLst>
      <p:ext uri="{BB962C8B-B14F-4D97-AF65-F5344CB8AC3E}">
        <p14:creationId xmlns:p14="http://schemas.microsoft.com/office/powerpoint/2010/main" val="272765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371600"/>
            <a:ext cx="3805768" cy="5257800"/>
          </a:xfrm>
        </p:spPr>
        <p:txBody>
          <a:bodyPr>
            <a:normAutofit/>
          </a:bodyPr>
          <a:lstStyle/>
          <a:p>
            <a:pPr algn="l"/>
            <a:r>
              <a:rPr lang="en-US" sz="3200" dirty="0" smtClean="0">
                <a:solidFill>
                  <a:schemeClr val="tx1"/>
                </a:solidFill>
              </a:rPr>
              <a:t>___Philippine Islands (9)</a:t>
            </a:r>
            <a:br>
              <a:rPr lang="en-US" sz="3200" dirty="0" smtClean="0">
                <a:solidFill>
                  <a:schemeClr val="tx1"/>
                </a:solidFill>
              </a:rPr>
            </a:br>
            <a:r>
              <a:rPr lang="en-US" sz="3200" dirty="0" smtClean="0">
                <a:solidFill>
                  <a:schemeClr val="tx1"/>
                </a:solidFill>
              </a:rPr>
              <a:t>___ haggle (11)</a:t>
            </a:r>
            <a:br>
              <a:rPr lang="en-US" sz="3200" dirty="0" smtClean="0">
                <a:solidFill>
                  <a:schemeClr val="tx1"/>
                </a:solidFill>
              </a:rPr>
            </a:br>
            <a:r>
              <a:rPr lang="en-US" sz="3200" dirty="0" smtClean="0">
                <a:solidFill>
                  <a:schemeClr val="tx1"/>
                </a:solidFill>
              </a:rPr>
              <a:t>___ civilian (12)</a:t>
            </a:r>
            <a:br>
              <a:rPr lang="en-US" sz="3200" dirty="0" smtClean="0">
                <a:solidFill>
                  <a:schemeClr val="tx1"/>
                </a:solidFill>
              </a:rPr>
            </a:br>
            <a:r>
              <a:rPr lang="en-US" sz="3200" dirty="0" smtClean="0">
                <a:solidFill>
                  <a:schemeClr val="tx1"/>
                </a:solidFill>
              </a:rPr>
              <a:t>___ravaged (12)</a:t>
            </a:r>
            <a:br>
              <a:rPr lang="en-US" sz="3200" dirty="0" smtClean="0">
                <a:solidFill>
                  <a:schemeClr val="tx1"/>
                </a:solidFill>
              </a:rPr>
            </a:br>
            <a:r>
              <a:rPr lang="en-US" sz="3200" dirty="0" smtClean="0">
                <a:solidFill>
                  <a:schemeClr val="tx1"/>
                </a:solidFill>
              </a:rPr>
              <a:t>___cockfights (15)</a:t>
            </a:r>
            <a:r>
              <a:rPr lang="en-US" sz="3200" dirty="0">
                <a:solidFill>
                  <a:schemeClr val="tx1"/>
                </a:solidFill>
              </a:rPr>
              <a:t/>
            </a:r>
            <a:br>
              <a:rPr lang="en-US" sz="3200" dirty="0">
                <a:solidFill>
                  <a:schemeClr val="tx1"/>
                </a:solidFill>
              </a:rPr>
            </a:br>
            <a:r>
              <a:rPr lang="en-US" sz="3200" dirty="0" smtClean="0">
                <a:solidFill>
                  <a:schemeClr val="tx1"/>
                </a:solidFill>
              </a:rPr>
              <a:t>___paddies (15)</a:t>
            </a:r>
            <a:br>
              <a:rPr lang="en-US" sz="3200" dirty="0" smtClean="0">
                <a:solidFill>
                  <a:schemeClr val="tx1"/>
                </a:solidFill>
              </a:rPr>
            </a:br>
            <a:r>
              <a:rPr lang="en-US" sz="3200" dirty="0" smtClean="0">
                <a:solidFill>
                  <a:schemeClr val="tx1"/>
                </a:solidFill>
              </a:rPr>
              <a:t>___ jauntily(18)</a:t>
            </a:r>
            <a:br>
              <a:rPr lang="en-US" sz="3200" dirty="0" smtClean="0">
                <a:solidFill>
                  <a:schemeClr val="tx1"/>
                </a:solidFill>
              </a:rPr>
            </a:br>
            <a:r>
              <a:rPr lang="en-US" sz="3200" dirty="0" smtClean="0">
                <a:solidFill>
                  <a:schemeClr val="tx1"/>
                </a:solidFill>
              </a:rPr>
              <a:t>___beckon (18)</a:t>
            </a:r>
            <a:endParaRPr lang="en-US" sz="3200" dirty="0">
              <a:solidFill>
                <a:schemeClr val="tx1"/>
              </a:solidFill>
            </a:endParaRPr>
          </a:p>
        </p:txBody>
      </p:sp>
      <p:sp>
        <p:nvSpPr>
          <p:cNvPr id="3" name="Text Placeholder 2"/>
          <p:cNvSpPr>
            <a:spLocks noGrp="1"/>
          </p:cNvSpPr>
          <p:nvPr>
            <p:ph type="body" idx="1"/>
          </p:nvPr>
        </p:nvSpPr>
        <p:spPr>
          <a:xfrm>
            <a:off x="1371600" y="304800"/>
            <a:ext cx="6417734" cy="939801"/>
          </a:xfrm>
        </p:spPr>
        <p:txBody>
          <a:bodyPr>
            <a:noAutofit/>
          </a:bodyPr>
          <a:lstStyle/>
          <a:p>
            <a:r>
              <a:rPr lang="en-US" sz="7200" b="1" dirty="0" smtClean="0"/>
              <a:t>Snowball</a:t>
            </a:r>
            <a:endParaRPr lang="en-US" sz="7200" b="1" dirty="0"/>
          </a:p>
        </p:txBody>
      </p:sp>
      <p:sp>
        <p:nvSpPr>
          <p:cNvPr id="5" name="TextBox 4"/>
          <p:cNvSpPr txBox="1"/>
          <p:nvPr/>
        </p:nvSpPr>
        <p:spPr>
          <a:xfrm>
            <a:off x="4114800" y="1219200"/>
            <a:ext cx="4876800" cy="5632311"/>
          </a:xfrm>
          <a:prstGeom prst="rect">
            <a:avLst/>
          </a:prstGeom>
          <a:noFill/>
        </p:spPr>
        <p:txBody>
          <a:bodyPr wrap="square" rtlCol="0">
            <a:spAutoFit/>
          </a:bodyPr>
          <a:lstStyle/>
          <a:p>
            <a:pPr marL="342900" indent="-342900">
              <a:buAutoNum type="alphaLcPeriod"/>
            </a:pPr>
            <a:r>
              <a:rPr lang="en-US" sz="2400" b="1" dirty="0" smtClean="0"/>
              <a:t>playfully; in a carefree manner</a:t>
            </a:r>
          </a:p>
          <a:p>
            <a:pPr marL="342900" indent="-342900">
              <a:buAutoNum type="alphaLcPeriod"/>
            </a:pPr>
            <a:r>
              <a:rPr lang="en-US" sz="2400" b="1" dirty="0" smtClean="0"/>
              <a:t>Deadly fights between rooster, staged for human entertainment and gambling</a:t>
            </a:r>
          </a:p>
          <a:p>
            <a:pPr marL="342900" indent="-342900">
              <a:buAutoNum type="alphaLcPeriod"/>
            </a:pPr>
            <a:r>
              <a:rPr lang="en-US" sz="2400" b="1" dirty="0" smtClean="0"/>
              <a:t>To call or invite</a:t>
            </a:r>
          </a:p>
          <a:p>
            <a:pPr marL="342900" indent="-342900">
              <a:buAutoNum type="alphaLcPeriod"/>
            </a:pPr>
            <a:r>
              <a:rPr lang="en-US" sz="2400" b="1" dirty="0" smtClean="0"/>
              <a:t>A country of more than 7,000 islands; it was a possession of the U.S. before World War II</a:t>
            </a:r>
          </a:p>
          <a:p>
            <a:pPr marL="342900" indent="-342900">
              <a:buAutoNum type="alphaLcPeriod"/>
            </a:pPr>
            <a:r>
              <a:rPr lang="en-US" sz="2400" b="1" dirty="0" smtClean="0"/>
              <a:t>To argue back and forth over a price</a:t>
            </a:r>
          </a:p>
          <a:p>
            <a:pPr marL="342900" indent="-342900">
              <a:buAutoNum type="alphaLcPeriod"/>
            </a:pPr>
            <a:r>
              <a:rPr lang="en-US" sz="2400" b="1" dirty="0" smtClean="0"/>
              <a:t>Wet fields in which rice grows</a:t>
            </a:r>
          </a:p>
          <a:p>
            <a:pPr marL="342900" indent="-342900">
              <a:buAutoNum type="alphaLcPeriod"/>
            </a:pPr>
            <a:r>
              <a:rPr lang="en-US" sz="2400" b="1" dirty="0" smtClean="0"/>
              <a:t>Destroyed</a:t>
            </a:r>
          </a:p>
          <a:p>
            <a:pPr marL="342900" indent="-342900">
              <a:buAutoNum type="alphaLcPeriod"/>
            </a:pPr>
            <a:r>
              <a:rPr lang="en-US" sz="2400" b="1" dirty="0" smtClean="0"/>
              <a:t>A person who is not a member of a police force or any branch of the military</a:t>
            </a:r>
            <a:endParaRPr lang="en-US" sz="2400" b="1" dirty="0"/>
          </a:p>
        </p:txBody>
      </p:sp>
    </p:spTree>
    <p:extLst>
      <p:ext uri="{BB962C8B-B14F-4D97-AF65-F5344CB8AC3E}">
        <p14:creationId xmlns:p14="http://schemas.microsoft.com/office/powerpoint/2010/main" val="31361823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30696</TotalTime>
  <Words>1224</Words>
  <Application>Microsoft Office PowerPoint</Application>
  <PresentationFormat>On-screen Show (4:3)</PresentationFormat>
  <Paragraphs>177</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Candara</vt:lpstr>
      <vt:lpstr>Symbol</vt:lpstr>
      <vt:lpstr>Times New Roman</vt:lpstr>
      <vt:lpstr>Waveform</vt:lpstr>
      <vt:lpstr>My Life in  Dog Years</vt:lpstr>
      <vt:lpstr>Gary Paulsen</vt:lpstr>
      <vt:lpstr>About the Author</vt:lpstr>
      <vt:lpstr>A Video Interview with Gary Paulsen</vt:lpstr>
      <vt:lpstr>Cookie</vt:lpstr>
      <vt:lpstr>Cookie</vt:lpstr>
      <vt:lpstr>Cookie</vt:lpstr>
      <vt:lpstr>Philipinnes</vt:lpstr>
      <vt:lpstr>___Philippine Islands (9) ___ haggle (11) ___ civilian (12) ___ravaged (12) ___cockfights (15) ___paddies (15) ___ jauntily(18) ___beckon (18)</vt:lpstr>
      <vt:lpstr>1. Why did young Paulsen first take the puppy?  2. How did Snowball get her name?  3. Describe Paulsen’s parents.  4. Describe the setting of this chapter?   5. Why was the setting important to the relationship between Paulsen and Snowball?  6. How did Snowball die?</vt:lpstr>
      <vt:lpstr>Ike</vt:lpstr>
      <vt:lpstr>Dirk</vt:lpstr>
      <vt:lpstr>Dirk</vt:lpstr>
      <vt:lpstr>Rex</vt:lpstr>
      <vt:lpstr>Rex</vt:lpstr>
      <vt:lpstr>Activity-homework after Rex</vt:lpstr>
      <vt:lpstr>PowerPoint Presentation</vt:lpstr>
      <vt:lpstr>Character Traits</vt:lpstr>
      <vt:lpstr>Caesar</vt:lpstr>
      <vt:lpstr>1. Why did Paulsen buy Fred even after Fred bit him? 2. Why did he give the puppy the name Fred? 3. Paulsen describes his life as “close to the land.” What does that mean? Give some examples. 4. What was the neighbor’s recommendation for keeping Pig out of the garden? 5. What did Paulsen forget when he put the fence around the pigpen? 6. How did Fred react to the electric fence wire? 7. Why does Paulsen say that Fred won? 8. Was Paulsen successful in raising Pig for bacon and ham?</vt:lpstr>
      <vt:lpstr>Quincy</vt:lpstr>
      <vt:lpstr>Quincy</vt:lpstr>
      <vt:lpstr>Quincy</vt:lpstr>
      <vt:lpstr>Josh</vt:lpstr>
      <vt:lpstr>Josh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Life in  Dog Years</dc:title>
  <dc:creator>Megan Kingsley</dc:creator>
  <cp:lastModifiedBy>Megan Kingsley</cp:lastModifiedBy>
  <cp:revision>50</cp:revision>
  <cp:lastPrinted>2016-09-22T11:11:05Z</cp:lastPrinted>
  <dcterms:created xsi:type="dcterms:W3CDTF">2012-09-07T19:23:08Z</dcterms:created>
  <dcterms:modified xsi:type="dcterms:W3CDTF">2016-09-29T12:12:11Z</dcterms:modified>
</cp:coreProperties>
</file>