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61" r:id="rId5"/>
    <p:sldId id="258" r:id="rId6"/>
    <p:sldId id="262" r:id="rId7"/>
    <p:sldId id="259" r:id="rId8"/>
    <p:sldId id="264" r:id="rId9"/>
    <p:sldId id="263" r:id="rId10"/>
    <p:sldId id="265" r:id="rId11"/>
    <p:sldId id="266" r:id="rId12"/>
    <p:sldId id="274" r:id="rId13"/>
    <p:sldId id="267" r:id="rId14"/>
    <p:sldId id="268" r:id="rId15"/>
    <p:sldId id="269" r:id="rId16"/>
    <p:sldId id="270" r:id="rId17"/>
    <p:sldId id="271" r:id="rId18"/>
    <p:sldId id="272" r:id="rId19"/>
    <p:sldId id="273" r:id="rId20"/>
    <p:sldId id="281" r:id="rId21"/>
    <p:sldId id="276" r:id="rId22"/>
    <p:sldId id="277" r:id="rId23"/>
    <p:sldId id="278" r:id="rId24"/>
    <p:sldId id="279" r:id="rId25"/>
    <p:sldId id="282"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3" autoAdjust="0"/>
    <p:restoredTop sz="94671" autoAdjust="0"/>
  </p:normalViewPr>
  <p:slideViewPr>
    <p:cSldViewPr>
      <p:cViewPr varScale="1">
        <p:scale>
          <a:sx n="70" d="100"/>
          <a:sy n="70" d="100"/>
        </p:scale>
        <p:origin x="-534" y="-90"/>
      </p:cViewPr>
      <p:guideLst>
        <p:guide orient="horz" pos="2160"/>
        <p:guide pos="2880"/>
      </p:guideLst>
    </p:cSldViewPr>
  </p:slideViewPr>
  <p:outlineViewPr>
    <p:cViewPr>
      <p:scale>
        <a:sx n="33" d="100"/>
        <a:sy n="33" d="100"/>
      </p:scale>
      <p:origin x="162" y="15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12/2/2014</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ng.com/videos/search?q=Montmorency+Thief+Liar+Gentleman+powerpoint&amp;qpvt=Montmorency+Thief+Liar+Gentleman+powerpoint&amp;FORM=VDRE&amp;adlt=strict#view=detail&amp;mid=ED3B0D43C401B2592055ED3B0D43C401B259205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leanorupdal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7543800" cy="1295400"/>
          </a:xfrm>
        </p:spPr>
        <p:txBody>
          <a:bodyPr/>
          <a:lstStyle/>
          <a:p>
            <a:r>
              <a:rPr lang="en-US" i="1" dirty="0" smtClean="0"/>
              <a:t>Montmorency:</a:t>
            </a:r>
            <a:endParaRPr lang="en-US" i="1" dirty="0"/>
          </a:p>
        </p:txBody>
      </p:sp>
      <p:sp>
        <p:nvSpPr>
          <p:cNvPr id="3" name="Subtitle 2"/>
          <p:cNvSpPr>
            <a:spLocks noGrp="1"/>
          </p:cNvSpPr>
          <p:nvPr>
            <p:ph type="subTitle" idx="1"/>
          </p:nvPr>
        </p:nvSpPr>
        <p:spPr>
          <a:xfrm>
            <a:off x="762000" y="3962400"/>
            <a:ext cx="6858000" cy="1752600"/>
          </a:xfrm>
        </p:spPr>
        <p:txBody>
          <a:bodyPr>
            <a:noAutofit/>
          </a:bodyPr>
          <a:lstStyle/>
          <a:p>
            <a:r>
              <a:rPr lang="en-US" sz="4800" b="1" i="1" dirty="0" smtClean="0"/>
              <a:t>Thief, Liar, Gentleman?</a:t>
            </a:r>
          </a:p>
          <a:p>
            <a:r>
              <a:rPr lang="en-US" sz="4800" b="1" dirty="0" smtClean="0"/>
              <a:t>By: Eleanor Updale</a:t>
            </a:r>
            <a:endParaRPr lang="en-US" sz="4800" b="1"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dirty="0"/>
          </a:p>
        </p:txBody>
      </p:sp>
      <p:sp>
        <p:nvSpPr>
          <p:cNvPr id="5" name="TextBox 4"/>
          <p:cNvSpPr txBox="1"/>
          <p:nvPr/>
        </p:nvSpPr>
        <p:spPr>
          <a:xfrm>
            <a:off x="1828800" y="2133600"/>
            <a:ext cx="4800600" cy="584775"/>
          </a:xfrm>
          <a:prstGeom prst="rect">
            <a:avLst/>
          </a:prstGeom>
          <a:noFill/>
        </p:spPr>
        <p:txBody>
          <a:bodyPr wrap="square" rtlCol="0">
            <a:spAutoFit/>
          </a:bodyPr>
          <a:lstStyle/>
          <a:p>
            <a:pPr algn="ctr"/>
            <a:r>
              <a:rPr lang="en-US" sz="3200" dirty="0" smtClean="0">
                <a:solidFill>
                  <a:schemeClr val="accent6"/>
                </a:solidFill>
                <a:hlinkClick r:id="rId2"/>
              </a:rPr>
              <a:t>Movie Trailer</a:t>
            </a:r>
            <a:endParaRPr lang="en-US" sz="3200" dirty="0">
              <a:solidFill>
                <a:schemeClr val="accent6"/>
              </a:solidFill>
            </a:endParaRPr>
          </a:p>
        </p:txBody>
      </p:sp>
    </p:spTree>
    <p:extLst>
      <p:ext uri="{BB962C8B-B14F-4D97-AF65-F5344CB8AC3E}">
        <p14:creationId xmlns:p14="http://schemas.microsoft.com/office/powerpoint/2010/main" val="3501797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lvl="0"/>
            <a:r>
              <a:rPr lang="en-NZ" dirty="0"/>
              <a:t>Describe the setting of the story.</a:t>
            </a:r>
            <a:endParaRPr lang="en-US" dirty="0"/>
          </a:p>
          <a:p>
            <a:pPr lvl="0"/>
            <a:r>
              <a:rPr lang="en-NZ" dirty="0"/>
              <a:t>What do we know about </a:t>
            </a:r>
            <a:r>
              <a:rPr lang="en-NZ" dirty="0" err="1"/>
              <a:t>Montmorency</a:t>
            </a:r>
            <a:r>
              <a:rPr lang="en-NZ" dirty="0"/>
              <a:t> so far? Develop a character profile for him and add to it as you keep reading the story. </a:t>
            </a:r>
            <a:endParaRPr lang="en-US" dirty="0"/>
          </a:p>
          <a:p>
            <a:pPr lvl="0"/>
            <a:r>
              <a:rPr lang="en-NZ" dirty="0"/>
              <a:t>Describe Doctor </a:t>
            </a:r>
            <a:r>
              <a:rPr lang="en-NZ" dirty="0" err="1"/>
              <a:t>Farcett</a:t>
            </a:r>
            <a:r>
              <a:rPr lang="en-NZ" dirty="0"/>
              <a:t>. Does his motivation for taking on </a:t>
            </a:r>
            <a:r>
              <a:rPr lang="en-NZ" dirty="0" err="1"/>
              <a:t>Montmorency’s</a:t>
            </a:r>
            <a:r>
              <a:rPr lang="en-NZ" dirty="0"/>
              <a:t> case influence your opinion about him? Explain your answer.</a:t>
            </a:r>
            <a:endParaRPr lang="en-US" dirty="0"/>
          </a:p>
          <a:p>
            <a:pPr lvl="0"/>
            <a:r>
              <a:rPr lang="en-NZ" dirty="0"/>
              <a:t>Make some predictions about what is going to happen next.</a:t>
            </a: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dirty="0"/>
          </a:p>
        </p:txBody>
      </p:sp>
    </p:spTree>
    <p:extLst>
      <p:ext uri="{BB962C8B-B14F-4D97-AF65-F5344CB8AC3E}">
        <p14:creationId xmlns:p14="http://schemas.microsoft.com/office/powerpoint/2010/main" val="704588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19800"/>
            <a:ext cx="6781800" cy="762000"/>
          </a:xfrm>
        </p:spPr>
        <p:txBody>
          <a:bodyPr>
            <a:noAutofit/>
          </a:bodyPr>
          <a:lstStyle/>
          <a:p>
            <a:r>
              <a:rPr lang="en-US" sz="3200" dirty="0" smtClean="0"/>
              <a:t>Comprehension </a:t>
            </a:r>
            <a:r>
              <a:rPr lang="en-US" sz="3200" dirty="0" err="1" smtClean="0"/>
              <a:t>Chpts</a:t>
            </a:r>
            <a:r>
              <a:rPr lang="en-US" sz="3200" dirty="0" smtClean="0"/>
              <a:t>. 4-6</a:t>
            </a:r>
            <a:endParaRPr lang="en-US" sz="3200" dirty="0"/>
          </a:p>
        </p:txBody>
      </p:sp>
      <p:sp>
        <p:nvSpPr>
          <p:cNvPr id="3" name="Content Placeholder 2"/>
          <p:cNvSpPr>
            <a:spLocks noGrp="1"/>
          </p:cNvSpPr>
          <p:nvPr>
            <p:ph idx="1"/>
          </p:nvPr>
        </p:nvSpPr>
        <p:spPr>
          <a:xfrm>
            <a:off x="0" y="228600"/>
            <a:ext cx="9144000" cy="5867400"/>
          </a:xfrm>
        </p:spPr>
        <p:txBody>
          <a:bodyPr>
            <a:normAutofit fontScale="32500" lnSpcReduction="20000"/>
          </a:bodyPr>
          <a:lstStyle/>
          <a:p>
            <a:pPr marL="0" indent="0">
              <a:buNone/>
            </a:pPr>
            <a:r>
              <a:rPr lang="en-US" dirty="0" smtClean="0"/>
              <a:t> </a:t>
            </a:r>
            <a:endParaRPr lang="en-US" sz="8000" dirty="0" smtClean="0"/>
          </a:p>
          <a:p>
            <a:r>
              <a:rPr lang="en-US" sz="8600" dirty="0" smtClean="0"/>
              <a:t>  1-Describe the conditions in prison.</a:t>
            </a:r>
          </a:p>
          <a:p>
            <a:r>
              <a:rPr lang="en-US" sz="8600" dirty="0" smtClean="0"/>
              <a:t> 2-Who does Montmorency share his cell with?</a:t>
            </a:r>
          </a:p>
          <a:p>
            <a:r>
              <a:rPr lang="en-US" sz="8600" dirty="0" smtClean="0"/>
              <a:t>3-Why is Montmorency so unpopular with the other prisoners?</a:t>
            </a:r>
          </a:p>
          <a:p>
            <a:r>
              <a:rPr lang="en-US" sz="8600" dirty="0" smtClean="0"/>
              <a:t> 4-What sorts of things do </a:t>
            </a:r>
            <a:r>
              <a:rPr lang="en-US" sz="8600" smtClean="0"/>
              <a:t>the prisoners </a:t>
            </a:r>
            <a:r>
              <a:rPr lang="en-US" sz="8600" dirty="0" smtClean="0"/>
              <a:t>do to him to make his life in prison worse?</a:t>
            </a:r>
          </a:p>
          <a:p>
            <a:r>
              <a:rPr lang="en-US" sz="8600" dirty="0" smtClean="0"/>
              <a:t> 5-What does Doctor </a:t>
            </a:r>
            <a:r>
              <a:rPr lang="en-US" sz="8600" dirty="0" err="1" smtClean="0"/>
              <a:t>Farcett</a:t>
            </a:r>
            <a:r>
              <a:rPr lang="en-US" sz="8600" dirty="0" smtClean="0"/>
              <a:t> suggest to Marston that he have Montmorency do to improve his muscle tone?</a:t>
            </a:r>
          </a:p>
          <a:p>
            <a:r>
              <a:rPr lang="en-US" sz="8600" dirty="0" smtClean="0"/>
              <a:t> 6-What does Montmorency notice when he and Dr. </a:t>
            </a:r>
            <a:r>
              <a:rPr lang="en-US" sz="8600" dirty="0" err="1" smtClean="0"/>
              <a:t>Farcett</a:t>
            </a:r>
            <a:r>
              <a:rPr lang="en-US" sz="8600" dirty="0" smtClean="0"/>
              <a:t> stop at the Doctor’s house? How might Montmorency be able to use this information in the future?</a:t>
            </a:r>
          </a:p>
          <a:p>
            <a:r>
              <a:rPr lang="en-US" sz="8600" dirty="0"/>
              <a:t> </a:t>
            </a:r>
            <a:r>
              <a:rPr lang="en-US" sz="8600" dirty="0" smtClean="0"/>
              <a:t>7-How do the men at the Scientific Society treat Montmorency? Who is the only one who shows him any kindness?</a:t>
            </a:r>
          </a:p>
          <a:p>
            <a:pPr marL="0" indent="0">
              <a:buNone/>
            </a:pPr>
            <a:endParaRPr lang="en-US" sz="60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dirty="0"/>
          </a:p>
        </p:txBody>
      </p:sp>
    </p:spTree>
    <p:extLst>
      <p:ext uri="{BB962C8B-B14F-4D97-AF65-F5344CB8AC3E}">
        <p14:creationId xmlns:p14="http://schemas.microsoft.com/office/powerpoint/2010/main" val="2743868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idx="1"/>
          </p:nvPr>
        </p:nvSpPr>
        <p:spPr>
          <a:xfrm>
            <a:off x="762000" y="457200"/>
            <a:ext cx="7543800" cy="4114800"/>
          </a:xfrm>
        </p:spPr>
        <p:txBody>
          <a:bodyPr>
            <a:noAutofit/>
          </a:bodyPr>
          <a:lstStyle/>
          <a:p>
            <a:endParaRPr lang="en-US" sz="3600" dirty="0" smtClean="0"/>
          </a:p>
          <a:p>
            <a:r>
              <a:rPr lang="en-US" sz="3600" dirty="0" smtClean="0"/>
              <a:t>From </a:t>
            </a:r>
            <a:r>
              <a:rPr lang="en-US" sz="3600" dirty="0"/>
              <a:t>what you’ve read in the novel, discuss the treatment of prisoners in the jails of Victorian England. How were inmates regarded by the system? How were they treated by other inmates? Is it any different today in our jails?</a:t>
            </a:r>
          </a:p>
          <a:p>
            <a:endParaRPr lang="en-US" sz="36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dirty="0"/>
          </a:p>
        </p:txBody>
      </p:sp>
    </p:spTree>
    <p:extLst>
      <p:ext uri="{BB962C8B-B14F-4D97-AF65-F5344CB8AC3E}">
        <p14:creationId xmlns:p14="http://schemas.microsoft.com/office/powerpoint/2010/main" val="162970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19800"/>
            <a:ext cx="6781800" cy="838200"/>
          </a:xfrm>
        </p:spPr>
        <p:txBody>
          <a:bodyPr>
            <a:normAutofit/>
          </a:bodyPr>
          <a:lstStyle/>
          <a:p>
            <a:r>
              <a:rPr lang="en-US" sz="3200" dirty="0" smtClean="0"/>
              <a:t>Comprehension Questions 7-10</a:t>
            </a:r>
            <a:endParaRPr lang="en-US" sz="3200" dirty="0"/>
          </a:p>
        </p:txBody>
      </p:sp>
      <p:sp>
        <p:nvSpPr>
          <p:cNvPr id="3" name="Content Placeholder 2"/>
          <p:cNvSpPr>
            <a:spLocks noGrp="1"/>
          </p:cNvSpPr>
          <p:nvPr>
            <p:ph idx="1"/>
          </p:nvPr>
        </p:nvSpPr>
        <p:spPr>
          <a:xfrm>
            <a:off x="152400" y="152400"/>
            <a:ext cx="8839200" cy="5943600"/>
          </a:xfrm>
        </p:spPr>
        <p:txBody>
          <a:bodyPr>
            <a:normAutofit lnSpcReduction="10000"/>
          </a:bodyPr>
          <a:lstStyle/>
          <a:p>
            <a:r>
              <a:rPr lang="en-US" dirty="0" smtClean="0"/>
              <a:t>1-How does Montmorency propose to amass funds and be able to enjoy the wealth without arousing suspicions?</a:t>
            </a:r>
          </a:p>
          <a:p>
            <a:r>
              <a:rPr lang="en-US" dirty="0" smtClean="0"/>
              <a:t>2-What problems does Montmorency see with his plan?</a:t>
            </a:r>
          </a:p>
          <a:p>
            <a:r>
              <a:rPr lang="en-US" dirty="0" smtClean="0"/>
              <a:t>3-How does he solve this problem?</a:t>
            </a:r>
          </a:p>
          <a:p>
            <a:r>
              <a:rPr lang="en-US" dirty="0" smtClean="0"/>
              <a:t>4-What name does Prisoner 493 choose for his upper class self? What does he call the lower class thief?</a:t>
            </a:r>
          </a:p>
          <a:p>
            <a:r>
              <a:rPr lang="en-US" dirty="0" smtClean="0"/>
              <a:t>5-What surprising news does the Governor give Montmorency when he calls him into his office?</a:t>
            </a:r>
          </a:p>
          <a:p>
            <a:r>
              <a:rPr lang="en-US" dirty="0" smtClean="0"/>
              <a:t>6-Who does Montmorency see when he leaves the prison? How is this person different in “real life”? What does Montmorency take from him?</a:t>
            </a:r>
          </a:p>
          <a:p>
            <a:r>
              <a:rPr lang="en-US" dirty="0" smtClean="0"/>
              <a:t>7-What does Scarper discover when he tries to open the manhole?</a:t>
            </a:r>
          </a:p>
          <a:p>
            <a:r>
              <a:rPr lang="en-US" dirty="0" smtClean="0"/>
              <a:t>8-Where does Scarper find the perfect manhole for his purpose?</a:t>
            </a:r>
          </a:p>
          <a:p>
            <a:r>
              <a:rPr lang="en-US" dirty="0" smtClean="0"/>
              <a:t>9-Where does Scarper rent a room? What is the room like?</a:t>
            </a:r>
          </a:p>
          <a:p>
            <a:r>
              <a:rPr lang="en-US" dirty="0" smtClean="0"/>
              <a:t>10-What does Scarper steal from the pub?</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dirty="0"/>
          </a:p>
        </p:txBody>
      </p:sp>
    </p:spTree>
    <p:extLst>
      <p:ext uri="{BB962C8B-B14F-4D97-AF65-F5344CB8AC3E}">
        <p14:creationId xmlns:p14="http://schemas.microsoft.com/office/powerpoint/2010/main" val="190124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6781800" cy="990600"/>
          </a:xfrm>
        </p:spPr>
        <p:txBody>
          <a:bodyPr>
            <a:normAutofit/>
          </a:bodyPr>
          <a:lstStyle/>
          <a:p>
            <a:r>
              <a:rPr lang="en-US" sz="3200" dirty="0" smtClean="0"/>
              <a:t>Comprehension Questions 11-14</a:t>
            </a:r>
            <a:endParaRPr lang="en-US" sz="3200" dirty="0"/>
          </a:p>
        </p:txBody>
      </p:sp>
      <p:sp>
        <p:nvSpPr>
          <p:cNvPr id="3" name="Content Placeholder 2"/>
          <p:cNvSpPr>
            <a:spLocks noGrp="1"/>
          </p:cNvSpPr>
          <p:nvPr>
            <p:ph idx="1"/>
          </p:nvPr>
        </p:nvSpPr>
        <p:spPr>
          <a:xfrm>
            <a:off x="304800" y="533400"/>
            <a:ext cx="8763000" cy="5562600"/>
          </a:xfrm>
        </p:spPr>
        <p:txBody>
          <a:bodyPr>
            <a:normAutofit lnSpcReduction="10000"/>
          </a:bodyPr>
          <a:lstStyle/>
          <a:p>
            <a:r>
              <a:rPr lang="en-US" sz="2800" dirty="0" smtClean="0"/>
              <a:t>1-What difficulties does Scarper have when he first goes down the sewers? What lessons does he learn for the future?</a:t>
            </a:r>
          </a:p>
          <a:p>
            <a:r>
              <a:rPr lang="en-US" sz="2800" dirty="0" smtClean="0"/>
              <a:t>2-What is the first job that Scarper pulls off using the sewerage system as an escape route?</a:t>
            </a:r>
          </a:p>
          <a:p>
            <a:r>
              <a:rPr lang="en-US" sz="2800" dirty="0" smtClean="0"/>
              <a:t>3-Who are the “flushers”? Describe </a:t>
            </a:r>
            <a:r>
              <a:rPr lang="en-US" sz="2800" dirty="0" err="1" smtClean="0"/>
              <a:t>Scarper’s</a:t>
            </a:r>
            <a:r>
              <a:rPr lang="en-US" sz="2800" dirty="0" smtClean="0"/>
              <a:t> first encounter with them.</a:t>
            </a:r>
          </a:p>
          <a:p>
            <a:r>
              <a:rPr lang="en-US" sz="2800" dirty="0" smtClean="0"/>
              <a:t>4-What strange things has Scarper found in the sewers?</a:t>
            </a:r>
          </a:p>
          <a:p>
            <a:r>
              <a:rPr lang="en-US" sz="2800" dirty="0" smtClean="0"/>
              <a:t>5-Why does Scarper believe that he was lucky to find Mrs. Evans and Vi? How is it that his strange comings and goings go unnoticed?</a:t>
            </a:r>
          </a:p>
          <a:p>
            <a:r>
              <a:rPr lang="en-US" sz="2800" dirty="0" smtClean="0"/>
              <a:t>6-What does Scarper learn from the newspaper article that he reads?</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dirty="0"/>
          </a:p>
        </p:txBody>
      </p:sp>
    </p:spTree>
    <p:extLst>
      <p:ext uri="{BB962C8B-B14F-4D97-AF65-F5344CB8AC3E}">
        <p14:creationId xmlns:p14="http://schemas.microsoft.com/office/powerpoint/2010/main" val="3737409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Describe Scarper. Why isn’t he a very nice man? What talents and skills does he have? Do you believe that his actions are justified?</a:t>
            </a:r>
          </a:p>
          <a:p>
            <a:r>
              <a:rPr lang="en-US" dirty="0" smtClean="0"/>
              <a:t>How do you think that Scarper is going to become </a:t>
            </a:r>
            <a:r>
              <a:rPr lang="en-US" dirty="0" err="1" smtClean="0"/>
              <a:t>Montmornecy</a:t>
            </a:r>
            <a:r>
              <a:rPr lang="en-US" dirty="0" smtClean="0"/>
              <a:t>? Where will Montmorency live? How will Scarper be able to change into Montmorency without arousing suspicion? What will Montmorency need to have to pass as a member of the upper class?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dirty="0"/>
          </a:p>
        </p:txBody>
      </p:sp>
    </p:spTree>
    <p:extLst>
      <p:ext uri="{BB962C8B-B14F-4D97-AF65-F5344CB8AC3E}">
        <p14:creationId xmlns:p14="http://schemas.microsoft.com/office/powerpoint/2010/main" val="2417427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2286000"/>
          </a:xfrm>
        </p:spPr>
        <p:txBody>
          <a:bodyPr/>
          <a:lstStyle/>
          <a:p>
            <a:r>
              <a:rPr lang="en-US" dirty="0" smtClean="0"/>
              <a:t>Comprehension  15-17</a:t>
            </a:r>
            <a:endParaRPr lang="en-US" dirty="0"/>
          </a:p>
        </p:txBody>
      </p:sp>
      <p:sp>
        <p:nvSpPr>
          <p:cNvPr id="3" name="Content Placeholder 2"/>
          <p:cNvSpPr>
            <a:spLocks noGrp="1"/>
          </p:cNvSpPr>
          <p:nvPr>
            <p:ph idx="1"/>
          </p:nvPr>
        </p:nvSpPr>
        <p:spPr>
          <a:xfrm>
            <a:off x="762000" y="381000"/>
            <a:ext cx="7543800" cy="5791200"/>
          </a:xfrm>
        </p:spPr>
        <p:txBody>
          <a:bodyPr>
            <a:normAutofit/>
          </a:bodyPr>
          <a:lstStyle/>
          <a:p>
            <a:r>
              <a:rPr lang="en-US" sz="2800" dirty="0" smtClean="0"/>
              <a:t>1-What does Scarper steal from Robert </a:t>
            </a:r>
            <a:r>
              <a:rPr lang="en-US" sz="2800" dirty="0" err="1" smtClean="0"/>
              <a:t>Farcett’s</a:t>
            </a:r>
            <a:r>
              <a:rPr lang="en-US" sz="2800" dirty="0" smtClean="0"/>
              <a:t> house? </a:t>
            </a:r>
          </a:p>
          <a:p>
            <a:r>
              <a:rPr lang="en-US" sz="2800" dirty="0" smtClean="0"/>
              <a:t>2-What does Scarper put in his letter?</a:t>
            </a:r>
          </a:p>
          <a:p>
            <a:r>
              <a:rPr lang="en-US" sz="2800" dirty="0" smtClean="0"/>
              <a:t>3-Where does Montmorency take up residence?</a:t>
            </a:r>
          </a:p>
          <a:p>
            <a:r>
              <a:rPr lang="en-US" sz="2800" dirty="0" smtClean="0"/>
              <a:t> 4-Describe the hotel. </a:t>
            </a:r>
          </a:p>
          <a:p>
            <a:r>
              <a:rPr lang="en-US" sz="2800" dirty="0" smtClean="0"/>
              <a:t>5-What is Mr. Longman’s daughter, </a:t>
            </a:r>
            <a:r>
              <a:rPr lang="en-US" sz="2800" dirty="0" err="1" smtClean="0"/>
              <a:t>Cissie</a:t>
            </a:r>
            <a:r>
              <a:rPr lang="en-US" sz="2800" dirty="0" smtClean="0"/>
              <a:t>, like?</a:t>
            </a:r>
          </a:p>
          <a:p>
            <a:r>
              <a:rPr lang="en-US" sz="2800" dirty="0" smtClean="0"/>
              <a:t>6-Who does Montmorency model his stance and manners on? </a:t>
            </a:r>
          </a:p>
          <a:p>
            <a:r>
              <a:rPr lang="en-US" sz="2800" dirty="0" smtClean="0"/>
              <a:t>7-What else does he do to ensure that he will pass as a member of the upper class?</a:t>
            </a:r>
            <a:endParaRPr lang="en-US" sz="2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dirty="0"/>
          </a:p>
        </p:txBody>
      </p:sp>
    </p:spTree>
    <p:extLst>
      <p:ext uri="{BB962C8B-B14F-4D97-AF65-F5344CB8AC3E}">
        <p14:creationId xmlns:p14="http://schemas.microsoft.com/office/powerpoint/2010/main" val="3381617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6781800" cy="1219200"/>
          </a:xfrm>
        </p:spPr>
        <p:txBody>
          <a:bodyPr>
            <a:normAutofit/>
          </a:bodyPr>
          <a:lstStyle/>
          <a:p>
            <a:r>
              <a:rPr lang="en-US" sz="4400" dirty="0" smtClean="0"/>
              <a:t>Comprehension 18-21</a:t>
            </a:r>
            <a:endParaRPr lang="en-US" sz="4400" dirty="0"/>
          </a:p>
        </p:txBody>
      </p:sp>
      <p:sp>
        <p:nvSpPr>
          <p:cNvPr id="3" name="Content Placeholder 2"/>
          <p:cNvSpPr>
            <a:spLocks noGrp="1"/>
          </p:cNvSpPr>
          <p:nvPr>
            <p:ph idx="1"/>
          </p:nvPr>
        </p:nvSpPr>
        <p:spPr>
          <a:xfrm>
            <a:off x="762000" y="-152400"/>
            <a:ext cx="7543800" cy="6781800"/>
          </a:xfrm>
        </p:spPr>
        <p:txBody>
          <a:bodyPr>
            <a:normAutofit/>
          </a:bodyPr>
          <a:lstStyle/>
          <a:p>
            <a:r>
              <a:rPr lang="en-US" dirty="0" smtClean="0"/>
              <a:t>1-What problems does </a:t>
            </a:r>
            <a:r>
              <a:rPr lang="en-US" dirty="0" err="1" smtClean="0"/>
              <a:t>Cissie</a:t>
            </a:r>
            <a:r>
              <a:rPr lang="en-US" dirty="0" smtClean="0"/>
              <a:t> cause for Montmorency?</a:t>
            </a:r>
          </a:p>
          <a:p>
            <a:r>
              <a:rPr lang="en-US" dirty="0" smtClean="0"/>
              <a:t> 2-How does Montmorency deal with her unwanted attentions?</a:t>
            </a:r>
          </a:p>
          <a:p>
            <a:r>
              <a:rPr lang="en-US" dirty="0" smtClean="0"/>
              <a:t>3-Who is Montmorency’s tailor? </a:t>
            </a:r>
          </a:p>
          <a:p>
            <a:r>
              <a:rPr lang="en-US" dirty="0" smtClean="0"/>
              <a:t>4-What interesting news does </a:t>
            </a:r>
            <a:r>
              <a:rPr lang="en-US" dirty="0" err="1" smtClean="0"/>
              <a:t>Montmorencylearn</a:t>
            </a:r>
            <a:r>
              <a:rPr lang="en-US" dirty="0" smtClean="0"/>
              <a:t> from him about Lady </a:t>
            </a:r>
            <a:r>
              <a:rPr lang="en-US" dirty="0" err="1" smtClean="0"/>
              <a:t>Bevington</a:t>
            </a:r>
            <a:r>
              <a:rPr lang="en-US" dirty="0" smtClean="0"/>
              <a:t>?</a:t>
            </a:r>
          </a:p>
          <a:p>
            <a:r>
              <a:rPr lang="en-US" dirty="0" smtClean="0"/>
              <a:t>5-Why does Montmorency visit Mr. Rigby? </a:t>
            </a:r>
          </a:p>
          <a:p>
            <a:r>
              <a:rPr lang="en-US" dirty="0" smtClean="0"/>
              <a:t>6-How is Mr. Rigby able to identify the hat as belonging to Dr. </a:t>
            </a:r>
            <a:r>
              <a:rPr lang="en-US" dirty="0" err="1" smtClean="0"/>
              <a:t>Farcett</a:t>
            </a:r>
            <a:r>
              <a:rPr lang="en-US" dirty="0" smtClean="0"/>
              <a:t>?</a:t>
            </a:r>
          </a:p>
          <a:p>
            <a:r>
              <a:rPr lang="en-US" dirty="0" smtClean="0"/>
              <a:t>7-How does Montmorency react when Mr. Rigby expresses surprise?</a:t>
            </a:r>
          </a:p>
          <a:p>
            <a:r>
              <a:rPr lang="en-US" dirty="0" smtClean="0"/>
              <a:t>8-Who does Montmorency believe is responsible for the </a:t>
            </a:r>
            <a:r>
              <a:rPr lang="en-US" dirty="0" err="1" smtClean="0"/>
              <a:t>Bevington</a:t>
            </a:r>
            <a:r>
              <a:rPr lang="en-US" dirty="0" smtClean="0"/>
              <a:t> robbery?</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dirty="0"/>
          </a:p>
        </p:txBody>
      </p:sp>
    </p:spTree>
    <p:extLst>
      <p:ext uri="{BB962C8B-B14F-4D97-AF65-F5344CB8AC3E}">
        <p14:creationId xmlns:p14="http://schemas.microsoft.com/office/powerpoint/2010/main" val="1127153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2133600"/>
          </a:xfrm>
        </p:spPr>
        <p:txBody>
          <a:bodyPr>
            <a:normAutofit/>
          </a:bodyPr>
          <a:lstStyle/>
          <a:p>
            <a:r>
              <a:rPr lang="en-US" sz="4000" dirty="0" smtClean="0"/>
              <a:t>Discussion</a:t>
            </a:r>
            <a:endParaRPr lang="en-US" sz="4000" dirty="0"/>
          </a:p>
        </p:txBody>
      </p:sp>
      <p:sp>
        <p:nvSpPr>
          <p:cNvPr id="3" name="Content Placeholder 2"/>
          <p:cNvSpPr>
            <a:spLocks noGrp="1"/>
          </p:cNvSpPr>
          <p:nvPr>
            <p:ph idx="1"/>
          </p:nvPr>
        </p:nvSpPr>
        <p:spPr>
          <a:xfrm>
            <a:off x="762000" y="685800"/>
            <a:ext cx="7543800" cy="5029200"/>
          </a:xfrm>
        </p:spPr>
        <p:txBody>
          <a:bodyPr/>
          <a:lstStyle/>
          <a:p>
            <a:r>
              <a:rPr lang="en-US" dirty="0" smtClean="0"/>
              <a:t>1-How do you think that Montmorency will deal with the unexpected development of Mr. Rigby recognizing </a:t>
            </a:r>
            <a:r>
              <a:rPr lang="en-US" dirty="0" err="1" smtClean="0"/>
              <a:t>Farcett’s</a:t>
            </a:r>
            <a:r>
              <a:rPr lang="en-US" dirty="0" smtClean="0"/>
              <a:t> hat? </a:t>
            </a:r>
          </a:p>
          <a:p>
            <a:r>
              <a:rPr lang="en-US" dirty="0" smtClean="0"/>
              <a:t>2-What do you think will happen if Rigby sees </a:t>
            </a:r>
            <a:r>
              <a:rPr lang="en-US" dirty="0" err="1" smtClean="0"/>
              <a:t>Farcett</a:t>
            </a:r>
            <a:r>
              <a:rPr lang="en-US" dirty="0" smtClean="0"/>
              <a:t> and mentions it to him?</a:t>
            </a:r>
          </a:p>
          <a:p>
            <a:r>
              <a:rPr lang="en-US" dirty="0" smtClean="0"/>
              <a:t>3-How does Montmorency react when he realizes that </a:t>
            </a:r>
            <a:r>
              <a:rPr lang="en-US" dirty="0" err="1" smtClean="0"/>
              <a:t>Freakshow</a:t>
            </a:r>
            <a:r>
              <a:rPr lang="en-US" dirty="0" smtClean="0"/>
              <a:t> is going to hang for the crimes that he has committed? </a:t>
            </a:r>
          </a:p>
          <a:p>
            <a:r>
              <a:rPr lang="en-US" dirty="0" smtClean="0"/>
              <a:t>4-What does this make him realize about his own situation?</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dirty="0"/>
          </a:p>
        </p:txBody>
      </p:sp>
    </p:spTree>
    <p:extLst>
      <p:ext uri="{BB962C8B-B14F-4D97-AF65-F5344CB8AC3E}">
        <p14:creationId xmlns:p14="http://schemas.microsoft.com/office/powerpoint/2010/main" val="3667545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22-23</a:t>
            </a:r>
            <a:endParaRPr lang="en-US" dirty="0"/>
          </a:p>
        </p:txBody>
      </p:sp>
      <p:sp>
        <p:nvSpPr>
          <p:cNvPr id="3" name="Content Placeholder 2"/>
          <p:cNvSpPr>
            <a:spLocks noGrp="1"/>
          </p:cNvSpPr>
          <p:nvPr>
            <p:ph idx="1"/>
          </p:nvPr>
        </p:nvSpPr>
        <p:spPr>
          <a:xfrm>
            <a:off x="762000" y="685800"/>
            <a:ext cx="7543800" cy="4267200"/>
          </a:xfrm>
        </p:spPr>
        <p:txBody>
          <a:bodyPr>
            <a:noAutofit/>
          </a:bodyPr>
          <a:lstStyle/>
          <a:p>
            <a:r>
              <a:rPr lang="en-US" sz="3200" dirty="0" smtClean="0"/>
              <a:t>1-How does Montmorency solve the problem with Mr. Rigby?</a:t>
            </a:r>
          </a:p>
          <a:p>
            <a:r>
              <a:rPr lang="en-US" sz="3200" dirty="0" smtClean="0"/>
              <a:t>2-What startling news does Mr. Lyons give Montmorency?</a:t>
            </a:r>
          </a:p>
          <a:p>
            <a:r>
              <a:rPr lang="en-US" sz="3200" dirty="0" smtClean="0"/>
              <a:t>3-How does Montmorency react when Mr. Lyons notices his scars?</a:t>
            </a:r>
          </a:p>
          <a:p>
            <a:r>
              <a:rPr lang="en-US" sz="3200" dirty="0" smtClean="0"/>
              <a:t>4-Describe Montmorency’s experience at the opera?</a:t>
            </a:r>
            <a:endParaRPr lang="en-US" sz="32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dirty="0"/>
          </a:p>
        </p:txBody>
      </p:sp>
    </p:spTree>
    <p:extLst>
      <p:ext uri="{BB962C8B-B14F-4D97-AF65-F5344CB8AC3E}">
        <p14:creationId xmlns:p14="http://schemas.microsoft.com/office/powerpoint/2010/main" val="164347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Comprehension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dirty="0"/>
          </a:p>
        </p:txBody>
      </p:sp>
    </p:spTree>
    <p:extLst>
      <p:ext uri="{BB962C8B-B14F-4D97-AF65-F5344CB8AC3E}">
        <p14:creationId xmlns:p14="http://schemas.microsoft.com/office/powerpoint/2010/main" val="3304502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1.How do you think that Montmorency will deal with the unexpected development of Mr. Rigby recognizing </a:t>
            </a:r>
            <a:r>
              <a:rPr lang="en-US" dirty="0" err="1" smtClean="0"/>
              <a:t>Farcett’s</a:t>
            </a:r>
            <a:r>
              <a:rPr lang="en-US" dirty="0" smtClean="0"/>
              <a:t> hat? What do you think will happen if Rigby sees </a:t>
            </a:r>
            <a:r>
              <a:rPr lang="en-US" dirty="0" err="1" smtClean="0"/>
              <a:t>Farcett</a:t>
            </a:r>
            <a:r>
              <a:rPr lang="en-US" dirty="0" smtClean="0"/>
              <a:t> and mentions it to him?</a:t>
            </a:r>
          </a:p>
          <a:p>
            <a:r>
              <a:rPr lang="en-US" dirty="0" smtClean="0"/>
              <a:t>2.How does Montmorency react when he realizes that </a:t>
            </a:r>
            <a:r>
              <a:rPr lang="en-US" dirty="0" err="1" smtClean="0"/>
              <a:t>Freakshow</a:t>
            </a:r>
            <a:r>
              <a:rPr lang="en-US" dirty="0" smtClean="0"/>
              <a:t> is going to hang for the crimes that He has committed? What does this make him realize about his own situation?</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20</a:t>
            </a:fld>
            <a:endParaRPr lang="en-US" dirty="0"/>
          </a:p>
        </p:txBody>
      </p:sp>
    </p:spTree>
    <p:extLst>
      <p:ext uri="{BB962C8B-B14F-4D97-AF65-F5344CB8AC3E}">
        <p14:creationId xmlns:p14="http://schemas.microsoft.com/office/powerpoint/2010/main" val="170046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Comprehension 24-26</a:t>
            </a:r>
            <a:endParaRPr lang="en-US" dirty="0"/>
          </a:p>
        </p:txBody>
      </p:sp>
      <p:sp>
        <p:nvSpPr>
          <p:cNvPr id="3" name="Content Placeholder 2"/>
          <p:cNvSpPr>
            <a:spLocks noGrp="1"/>
          </p:cNvSpPr>
          <p:nvPr>
            <p:ph idx="1"/>
          </p:nvPr>
        </p:nvSpPr>
        <p:spPr>
          <a:xfrm>
            <a:off x="762000" y="685800"/>
            <a:ext cx="7543800" cy="4572000"/>
          </a:xfrm>
        </p:spPr>
        <p:txBody>
          <a:bodyPr>
            <a:normAutofit fontScale="92500" lnSpcReduction="20000"/>
          </a:bodyPr>
          <a:lstStyle/>
          <a:p>
            <a:r>
              <a:rPr lang="en-US" dirty="0" smtClean="0"/>
              <a:t>1. What does Montmorency overhear the flushers saying that scares him? Why do the flushers believe that someone would be in the sewers?</a:t>
            </a:r>
          </a:p>
          <a:p>
            <a:r>
              <a:rPr lang="en-US" dirty="0" smtClean="0"/>
              <a:t>2. Describe </a:t>
            </a:r>
            <a:r>
              <a:rPr lang="en-US" dirty="0" err="1" smtClean="0"/>
              <a:t>Freakshow’s</a:t>
            </a:r>
            <a:r>
              <a:rPr lang="en-US" dirty="0" smtClean="0"/>
              <a:t> trial. Do you believe it was fair? Explain your answer. What is his punishment?</a:t>
            </a:r>
          </a:p>
          <a:p>
            <a:r>
              <a:rPr lang="en-US" dirty="0" smtClean="0"/>
              <a:t>3. Why does Montmorency feel shame when </a:t>
            </a:r>
            <a:r>
              <a:rPr lang="en-US" dirty="0" err="1" smtClean="0"/>
              <a:t>Freakshow’s</a:t>
            </a:r>
            <a:r>
              <a:rPr lang="en-US" dirty="0" smtClean="0"/>
              <a:t> sentence is handed down?</a:t>
            </a:r>
          </a:p>
          <a:p>
            <a:r>
              <a:rPr lang="en-US" dirty="0" smtClean="0"/>
              <a:t>4. Why is Montmorency reluctant to go back down the sewers after </a:t>
            </a:r>
            <a:r>
              <a:rPr lang="en-US" dirty="0" err="1" smtClean="0"/>
              <a:t>Freakshow’s</a:t>
            </a:r>
            <a:r>
              <a:rPr lang="en-US" dirty="0" smtClean="0"/>
              <a:t> trial?</a:t>
            </a:r>
          </a:p>
          <a:p>
            <a:r>
              <a:rPr lang="en-US" dirty="0" smtClean="0"/>
              <a:t>5. Why does Montmorency return to the Scientific Society? How is his visit different from his previous visits?</a:t>
            </a:r>
          </a:p>
          <a:p>
            <a:r>
              <a:rPr lang="en-US" dirty="0" smtClean="0"/>
              <a:t>6. What information does Montmorency obtain during the lecture that convinces him to let Scarper get back to work? What treasure has Scarper stolen by the end of the night?</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dirty="0"/>
          </a:p>
        </p:txBody>
      </p:sp>
    </p:spTree>
    <p:extLst>
      <p:ext uri="{BB962C8B-B14F-4D97-AF65-F5344CB8AC3E}">
        <p14:creationId xmlns:p14="http://schemas.microsoft.com/office/powerpoint/2010/main" val="25119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1800" cy="1295400"/>
          </a:xfrm>
        </p:spPr>
        <p:txBody>
          <a:bodyPr/>
          <a:lstStyle/>
          <a:p>
            <a:r>
              <a:rPr lang="en-US" dirty="0" smtClean="0"/>
              <a:t>Comprehension 27-29</a:t>
            </a:r>
            <a:endParaRPr lang="en-US" dirty="0"/>
          </a:p>
        </p:txBody>
      </p:sp>
      <p:sp>
        <p:nvSpPr>
          <p:cNvPr id="3" name="Content Placeholder 2"/>
          <p:cNvSpPr>
            <a:spLocks noGrp="1"/>
          </p:cNvSpPr>
          <p:nvPr>
            <p:ph idx="1"/>
          </p:nvPr>
        </p:nvSpPr>
        <p:spPr>
          <a:xfrm>
            <a:off x="838200" y="685800"/>
            <a:ext cx="7467600" cy="4495800"/>
          </a:xfrm>
        </p:spPr>
        <p:txBody>
          <a:bodyPr>
            <a:normAutofit lnSpcReduction="10000"/>
          </a:bodyPr>
          <a:lstStyle/>
          <a:p>
            <a:r>
              <a:rPr lang="en-US" dirty="0" smtClean="0"/>
              <a:t>1. How does Scarper get the idea to raid the silversmith in </a:t>
            </a:r>
            <a:r>
              <a:rPr lang="en-US" dirty="0" err="1" smtClean="0"/>
              <a:t>Blackfriars</a:t>
            </a:r>
            <a:r>
              <a:rPr lang="en-US" dirty="0" smtClean="0"/>
              <a:t>?</a:t>
            </a:r>
          </a:p>
          <a:p>
            <a:r>
              <a:rPr lang="en-US" dirty="0" smtClean="0"/>
              <a:t>2. What causes the surge of water in the sewerage system? Describe </a:t>
            </a:r>
            <a:r>
              <a:rPr lang="en-US" dirty="0" err="1" smtClean="0"/>
              <a:t>Scarper’s</a:t>
            </a:r>
            <a:r>
              <a:rPr lang="en-US" dirty="0" smtClean="0"/>
              <a:t> close encounter with death. How does he ensure his survival? Who eventually rescues him?</a:t>
            </a:r>
          </a:p>
          <a:p>
            <a:r>
              <a:rPr lang="en-US" dirty="0" smtClean="0"/>
              <a:t>3. What story does Montmorency concoct for Mr. Longman to explain his injuries? How does Scarper build on the story?</a:t>
            </a:r>
          </a:p>
          <a:p>
            <a:r>
              <a:rPr lang="en-US" dirty="0" smtClean="0"/>
              <a:t>4. Why does Montmorency decide to walk in the park? Why does he decide to let </a:t>
            </a:r>
            <a:r>
              <a:rPr lang="en-US" dirty="0" err="1" smtClean="0"/>
              <a:t>Cissie</a:t>
            </a:r>
            <a:r>
              <a:rPr lang="en-US" dirty="0" smtClean="0"/>
              <a:t> accompany him on these walks?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22</a:t>
            </a:fld>
            <a:endParaRPr lang="en-US" dirty="0"/>
          </a:p>
        </p:txBody>
      </p:sp>
    </p:spTree>
    <p:extLst>
      <p:ext uri="{BB962C8B-B14F-4D97-AF65-F5344CB8AC3E}">
        <p14:creationId xmlns:p14="http://schemas.microsoft.com/office/powerpoint/2010/main" val="327412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1800" cy="1295400"/>
          </a:xfrm>
        </p:spPr>
        <p:txBody>
          <a:bodyPr/>
          <a:lstStyle/>
          <a:p>
            <a:r>
              <a:rPr lang="en-US" dirty="0" smtClean="0"/>
              <a:t>Comprehension 30-33</a:t>
            </a:r>
            <a:endParaRPr lang="en-US" dirty="0"/>
          </a:p>
        </p:txBody>
      </p:sp>
      <p:sp>
        <p:nvSpPr>
          <p:cNvPr id="3" name="Content Placeholder 2"/>
          <p:cNvSpPr>
            <a:spLocks noGrp="1"/>
          </p:cNvSpPr>
          <p:nvPr>
            <p:ph idx="1"/>
          </p:nvPr>
        </p:nvSpPr>
        <p:spPr>
          <a:xfrm>
            <a:off x="762000" y="685800"/>
            <a:ext cx="7543800" cy="4572000"/>
          </a:xfrm>
        </p:spPr>
        <p:txBody>
          <a:bodyPr>
            <a:normAutofit fontScale="92500" lnSpcReduction="10000"/>
          </a:bodyPr>
          <a:lstStyle/>
          <a:p>
            <a:r>
              <a:rPr lang="en-US" dirty="0" smtClean="0"/>
              <a:t>1. Describe how Montmorency and Lord George Fox-Selwyn become friends. Where does Fox-Selwyn invite Montmorency?</a:t>
            </a:r>
          </a:p>
          <a:p>
            <a:r>
              <a:rPr lang="en-US" dirty="0" smtClean="0"/>
              <a:t>2. How does Fox-Selwyn come to meet Doctor </a:t>
            </a:r>
            <a:r>
              <a:rPr lang="en-US" dirty="0" err="1" smtClean="0"/>
              <a:t>Farcett</a:t>
            </a:r>
            <a:r>
              <a:rPr lang="en-US" dirty="0" smtClean="0"/>
              <a:t>? What does he learn when he goes to </a:t>
            </a:r>
            <a:r>
              <a:rPr lang="en-US" dirty="0" err="1" smtClean="0"/>
              <a:t>Farcett’s</a:t>
            </a:r>
            <a:r>
              <a:rPr lang="en-US" dirty="0" smtClean="0"/>
              <a:t> house?</a:t>
            </a:r>
          </a:p>
          <a:p>
            <a:r>
              <a:rPr lang="en-US" dirty="0" smtClean="0"/>
              <a:t>3. Describe </a:t>
            </a:r>
            <a:r>
              <a:rPr lang="en-US" dirty="0" err="1" smtClean="0"/>
              <a:t>Bargles</a:t>
            </a:r>
            <a:r>
              <a:rPr lang="en-US" dirty="0" smtClean="0"/>
              <a:t>. How well does Montmorency fit in at the club? What sort of things do Montmorency and Fox-Selwyn do together?</a:t>
            </a:r>
          </a:p>
          <a:p>
            <a:r>
              <a:rPr lang="en-US" dirty="0" smtClean="0"/>
              <a:t>4.Who is sir Gordon </a:t>
            </a:r>
            <a:r>
              <a:rPr lang="en-US" dirty="0" err="1" smtClean="0"/>
              <a:t>Pewley</a:t>
            </a:r>
            <a:r>
              <a:rPr lang="en-US" dirty="0" smtClean="0"/>
              <a:t>? How does Fox-Selwyn feel about him? Why does he feel this way?</a:t>
            </a:r>
          </a:p>
          <a:p>
            <a:r>
              <a:rPr lang="en-US" dirty="0" smtClean="0"/>
              <a:t>5. Why does Montmorency have to change his shirt? Do you think that Fox-Selwyn realizes who Montmorency is? Why doesn’t he say anything?</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23</a:t>
            </a:fld>
            <a:endParaRPr lang="en-US" dirty="0"/>
          </a:p>
        </p:txBody>
      </p:sp>
    </p:spTree>
    <p:extLst>
      <p:ext uri="{BB962C8B-B14F-4D97-AF65-F5344CB8AC3E}">
        <p14:creationId xmlns:p14="http://schemas.microsoft.com/office/powerpoint/2010/main" val="136072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95400"/>
          </a:xfrm>
        </p:spPr>
        <p:txBody>
          <a:bodyPr/>
          <a:lstStyle/>
          <a:p>
            <a:r>
              <a:rPr lang="en-US" dirty="0" smtClean="0"/>
              <a:t>Comprehension 34-36</a:t>
            </a:r>
            <a:endParaRPr lang="en-US" dirty="0"/>
          </a:p>
        </p:txBody>
      </p:sp>
      <p:sp>
        <p:nvSpPr>
          <p:cNvPr id="3" name="Content Placeholder 2"/>
          <p:cNvSpPr>
            <a:spLocks noGrp="1"/>
          </p:cNvSpPr>
          <p:nvPr>
            <p:ph idx="1"/>
          </p:nvPr>
        </p:nvSpPr>
        <p:spPr>
          <a:xfrm>
            <a:off x="762000" y="685800"/>
            <a:ext cx="7543800" cy="4800600"/>
          </a:xfrm>
        </p:spPr>
        <p:txBody>
          <a:bodyPr>
            <a:normAutofit fontScale="85000" lnSpcReduction="20000"/>
          </a:bodyPr>
          <a:lstStyle/>
          <a:p>
            <a:r>
              <a:rPr lang="en-US" dirty="0" smtClean="0"/>
              <a:t>1. What does Fox-Selwyn reveal to Montmorency in the private room at Plotters?</a:t>
            </a:r>
          </a:p>
          <a:p>
            <a:r>
              <a:rPr lang="en-US" dirty="0" smtClean="0"/>
              <a:t>2.Explain why the Foreign Secretary is so concerned about the situation with </a:t>
            </a:r>
            <a:r>
              <a:rPr lang="en-US" dirty="0" err="1" smtClean="0"/>
              <a:t>Mauramania</a:t>
            </a:r>
            <a:r>
              <a:rPr lang="en-US" dirty="0" smtClean="0"/>
              <a:t>?</a:t>
            </a:r>
          </a:p>
          <a:p>
            <a:r>
              <a:rPr lang="en-US" dirty="0" smtClean="0"/>
              <a:t>3. What problem does Fox-Selwyn present to Montmorency? Why doesn’t Montmorency reveal his past to his friend?</a:t>
            </a:r>
          </a:p>
          <a:p>
            <a:r>
              <a:rPr lang="en-US" dirty="0" smtClean="0"/>
              <a:t>4. How does Fox-Selwyn convince Montmorency to break into the Embassy? What is the purpose of Montmorency’s mission? Do you believe that Fox-Selwyn knows who Montmorency is and purposely set him the challenge? Give reasons for your answer.</a:t>
            </a:r>
          </a:p>
          <a:p>
            <a:r>
              <a:rPr lang="en-US" dirty="0" smtClean="0"/>
              <a:t>5. Why is Montmorency so excited by his new mission? Why does this job represent a turning point for Montmorency?</a:t>
            </a:r>
          </a:p>
          <a:p>
            <a:r>
              <a:rPr lang="en-US" dirty="0" smtClean="0"/>
              <a:t>6. Describe Montmorency’s encounter with Dr. </a:t>
            </a:r>
            <a:r>
              <a:rPr lang="en-US" dirty="0" err="1" smtClean="0"/>
              <a:t>Farcett</a:t>
            </a:r>
            <a:r>
              <a:rPr lang="en-US" dirty="0" smtClean="0"/>
              <a:t>. Why does he believe that his transformation is now complete?</a:t>
            </a:r>
          </a:p>
          <a:p>
            <a:r>
              <a:rPr lang="en-US" dirty="0" smtClean="0"/>
              <a:t>7. How does Scarper create the diversion needed to allow him to get under the table in the Embassy?</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dirty="0"/>
          </a:p>
        </p:txBody>
      </p:sp>
    </p:spTree>
    <p:extLst>
      <p:ext uri="{BB962C8B-B14F-4D97-AF65-F5344CB8AC3E}">
        <p14:creationId xmlns:p14="http://schemas.microsoft.com/office/powerpoint/2010/main" val="176981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a:bodyPr>
          <a:lstStyle/>
          <a:p>
            <a:r>
              <a:rPr lang="en-US" dirty="0" smtClean="0"/>
              <a:t>1. Explain why it is ironic that Montmorency had his wallet stolen at </a:t>
            </a:r>
            <a:r>
              <a:rPr lang="en-US" dirty="0" err="1" smtClean="0"/>
              <a:t>Freakshow’s</a:t>
            </a:r>
            <a:r>
              <a:rPr lang="en-US" dirty="0" smtClean="0"/>
              <a:t> trial.</a:t>
            </a:r>
          </a:p>
          <a:p>
            <a:r>
              <a:rPr lang="en-US" dirty="0" smtClean="0"/>
              <a:t>2. Explain how being Montmorency is slowly changing Scarper. How have his beliefs and values changed since the start of the book? Find specific examples in the novel that illustrate these changes.</a:t>
            </a:r>
          </a:p>
          <a:p>
            <a:r>
              <a:rPr lang="en-US" dirty="0" smtClean="0"/>
              <a:t>3. Why is the lure of committing crimes so strong for Scarper? What does he enjoy most about being common thief?</a:t>
            </a:r>
          </a:p>
          <a:p>
            <a:r>
              <a:rPr lang="en-US" dirty="0" smtClean="0"/>
              <a:t>4. How may Fox-Selwyn’s knowledge of Prisoner 493 create problems for Montmorency?</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dirty="0"/>
          </a:p>
        </p:txBody>
      </p:sp>
    </p:spTree>
    <p:extLst>
      <p:ext uri="{BB962C8B-B14F-4D97-AF65-F5344CB8AC3E}">
        <p14:creationId xmlns:p14="http://schemas.microsoft.com/office/powerpoint/2010/main" val="339324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Comprehension 37-39</a:t>
            </a:r>
            <a:endParaRPr lang="en-US" dirty="0"/>
          </a:p>
        </p:txBody>
      </p:sp>
      <p:sp>
        <p:nvSpPr>
          <p:cNvPr id="3" name="Content Placeholder 2"/>
          <p:cNvSpPr>
            <a:spLocks noGrp="1"/>
          </p:cNvSpPr>
          <p:nvPr>
            <p:ph idx="1"/>
          </p:nvPr>
        </p:nvSpPr>
        <p:spPr>
          <a:xfrm>
            <a:off x="762000" y="685800"/>
            <a:ext cx="7543800" cy="4572000"/>
          </a:xfrm>
        </p:spPr>
        <p:txBody>
          <a:bodyPr>
            <a:noAutofit/>
          </a:bodyPr>
          <a:lstStyle/>
          <a:p>
            <a:r>
              <a:rPr lang="en-US" sz="1600" dirty="0" smtClean="0"/>
              <a:t>1.Who is the English guest of the Ambassador? Why is Scarper so surprised at his presence there? What does </a:t>
            </a:r>
            <a:r>
              <a:rPr lang="en-US" sz="1600" dirty="0" err="1" smtClean="0"/>
              <a:t>Montmornecy</a:t>
            </a:r>
            <a:r>
              <a:rPr lang="en-US" sz="1600" dirty="0" smtClean="0"/>
              <a:t> learn about the man that shocks him?</a:t>
            </a:r>
          </a:p>
          <a:p>
            <a:r>
              <a:rPr lang="en-US" sz="1600" dirty="0" smtClean="0"/>
              <a:t>2. What does Montmorency take from the Embassy as proof that he was actually there?</a:t>
            </a:r>
          </a:p>
          <a:p>
            <a:r>
              <a:rPr lang="en-US" sz="1600" dirty="0" smtClean="0"/>
              <a:t>3. Why does Montmorency decide not to write his story down?</a:t>
            </a:r>
          </a:p>
          <a:p>
            <a:r>
              <a:rPr lang="en-US" sz="1600" dirty="0" smtClean="0"/>
              <a:t>4. Who does Fox-Selwyn take Montmorency to see to tell his story to? Why does the man insist that Montmorency hand over the fork? What does </a:t>
            </a:r>
            <a:r>
              <a:rPr lang="en-US" sz="1600" dirty="0" err="1" smtClean="0"/>
              <a:t>Montmornecy</a:t>
            </a:r>
            <a:r>
              <a:rPr lang="en-US" sz="1600" dirty="0" smtClean="0"/>
              <a:t> believe that he will really do with the fork?</a:t>
            </a:r>
          </a:p>
          <a:p>
            <a:r>
              <a:rPr lang="en-US" sz="1600" dirty="0" smtClean="0"/>
              <a:t>5. How does the Foreign Office check Montmorency’s story? Why does Montmorency believe that it is a good idea for him to lie low during this period?</a:t>
            </a:r>
          </a:p>
          <a:p>
            <a:r>
              <a:rPr lang="en-US" sz="1600" dirty="0" smtClean="0"/>
              <a:t>6. What is Montmorency’s new job? How was this decided?</a:t>
            </a:r>
          </a:p>
          <a:p>
            <a:r>
              <a:rPr lang="en-US" sz="1600" dirty="0" smtClean="0"/>
              <a:t>7. Explain how Montmorency goes about “tidying” Scarper out of his life. Why is it necessary for him to do this? What does he accidentally leave behind that provides a boon for Mrs. Evans and Vi?</a:t>
            </a:r>
          </a:p>
          <a:p>
            <a:r>
              <a:rPr lang="en-US" sz="1600" dirty="0" smtClean="0"/>
              <a:t>8. What does Montmorency return to Dr. </a:t>
            </a:r>
            <a:r>
              <a:rPr lang="en-US" sz="1600" dirty="0" err="1" smtClean="0"/>
              <a:t>Farcett</a:t>
            </a:r>
            <a:r>
              <a:rPr lang="en-US" sz="1600" dirty="0" smtClean="0"/>
              <a:t>? Why do you think he does this? Why is </a:t>
            </a:r>
            <a:r>
              <a:rPr lang="en-US" sz="1600" dirty="0" err="1" smtClean="0"/>
              <a:t>Farcett</a:t>
            </a:r>
            <a:r>
              <a:rPr lang="en-US" sz="1600" dirty="0" smtClean="0"/>
              <a:t> so upset by the discovery?</a:t>
            </a:r>
          </a:p>
          <a:p>
            <a:endParaRPr lang="en-US" sz="16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26</a:t>
            </a:fld>
            <a:endParaRPr lang="en-US" dirty="0"/>
          </a:p>
        </p:txBody>
      </p:sp>
    </p:spTree>
    <p:extLst>
      <p:ext uri="{BB962C8B-B14F-4D97-AF65-F5344CB8AC3E}">
        <p14:creationId xmlns:p14="http://schemas.microsoft.com/office/powerpoint/2010/main" val="2405787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About the Author</a:t>
            </a:r>
            <a:endParaRPr lang="en-US" sz="7200" dirty="0"/>
          </a:p>
        </p:txBody>
      </p:sp>
      <p:sp>
        <p:nvSpPr>
          <p:cNvPr id="3" name="Content Placeholder 2"/>
          <p:cNvSpPr>
            <a:spLocks noGrp="1"/>
          </p:cNvSpPr>
          <p:nvPr>
            <p:ph idx="1"/>
          </p:nvPr>
        </p:nvSpPr>
        <p:spPr/>
        <p:txBody>
          <a:bodyPr>
            <a:normAutofit/>
          </a:bodyPr>
          <a:lstStyle/>
          <a:p>
            <a:r>
              <a:rPr lang="en-US" sz="4800" dirty="0" smtClean="0">
                <a:hlinkClick r:id="rId2"/>
              </a:rPr>
              <a:t>http://eleanorupdale.com/</a:t>
            </a:r>
            <a:endParaRPr lang="en-US" sz="4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dirty="0"/>
          </a:p>
        </p:txBody>
      </p:sp>
    </p:spTree>
    <p:extLst>
      <p:ext uri="{BB962C8B-B14F-4D97-AF65-F5344CB8AC3E}">
        <p14:creationId xmlns:p14="http://schemas.microsoft.com/office/powerpoint/2010/main" val="34532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457200" y="2133600"/>
            <a:ext cx="8229600" cy="4267200"/>
          </a:xfrm>
        </p:spPr>
        <p:txBody>
          <a:bodyPr>
            <a:normAutofit/>
          </a:bodyPr>
          <a:lstStyle/>
          <a:p>
            <a:pPr eaLnBrk="1" hangingPunct="1"/>
            <a:r>
              <a:rPr lang="fr-CA" altLang="en-US" sz="4000" dirty="0" smtClean="0">
                <a:solidFill>
                  <a:schemeClr val="tx1"/>
                </a:solidFill>
              </a:rPr>
              <a:t>What do you think London would have been like in 1875?</a:t>
            </a:r>
          </a:p>
          <a:p>
            <a:pPr eaLnBrk="1" hangingPunct="1">
              <a:buFont typeface="Arial" charset="0"/>
              <a:buNone/>
            </a:pPr>
            <a:endParaRPr lang="fr-CA" altLang="en-US" sz="4000" dirty="0">
              <a:solidFill>
                <a:schemeClr val="tx1"/>
              </a:solidFill>
            </a:endParaRPr>
          </a:p>
          <a:p>
            <a:pPr eaLnBrk="1" hangingPunct="1">
              <a:buFont typeface="Arial" charset="0"/>
              <a:buNone/>
            </a:pPr>
            <a:endParaRPr lang="fr-CA" altLang="en-US" sz="4000" dirty="0" smtClean="0">
              <a:solidFill>
                <a:schemeClr val="tx1"/>
              </a:solidFill>
            </a:endParaRPr>
          </a:p>
        </p:txBody>
      </p:sp>
      <p:sp>
        <p:nvSpPr>
          <p:cNvPr id="5123" name="Titre 1"/>
          <p:cNvSpPr>
            <a:spLocks noGrp="1"/>
          </p:cNvSpPr>
          <p:nvPr>
            <p:ph type="title"/>
          </p:nvPr>
        </p:nvSpPr>
        <p:spPr>
          <a:xfrm>
            <a:off x="214313" y="274638"/>
            <a:ext cx="8678862" cy="1425575"/>
          </a:xfrm>
        </p:spPr>
        <p:txBody>
          <a:bodyPr/>
          <a:lstStyle/>
          <a:p>
            <a:pPr eaLnBrk="1" hangingPunct="1"/>
            <a:r>
              <a:rPr lang="fr-CA" altLang="en-US" sz="4000" dirty="0" smtClean="0">
                <a:solidFill>
                  <a:schemeClr val="bg1"/>
                </a:solidFill>
              </a:rPr>
              <a:t>London </a:t>
            </a:r>
            <a:br>
              <a:rPr lang="fr-CA" altLang="en-US" sz="4000" dirty="0" smtClean="0">
                <a:solidFill>
                  <a:schemeClr val="bg1"/>
                </a:solidFill>
              </a:rPr>
            </a:br>
            <a:r>
              <a:rPr lang="fr-CA" altLang="en-US" sz="4000" dirty="0" smtClean="0">
                <a:solidFill>
                  <a:schemeClr val="bg1"/>
                </a:solidFill>
              </a:rPr>
              <a:t>1875</a:t>
            </a:r>
          </a:p>
        </p:txBody>
      </p:sp>
      <p:pic>
        <p:nvPicPr>
          <p:cNvPr id="5125" name="Picture 5" descr="july12london"/>
          <p:cNvPicPr>
            <a:picLocks noChangeAspect="1" noChangeArrowheads="1"/>
          </p:cNvPicPr>
          <p:nvPr/>
        </p:nvPicPr>
        <p:blipFill>
          <a:blip r:embed="rId2">
            <a:extLst>
              <a:ext uri="{28A0092B-C50C-407E-A947-70E740481C1C}">
                <a14:useLocalDpi xmlns:a14="http://schemas.microsoft.com/office/drawing/2010/main" val="0"/>
              </a:ext>
            </a:extLst>
          </a:blip>
          <a:srcRect l="20137" t="16263" r="20848" b="24663"/>
          <a:stretch>
            <a:fillRect/>
          </a:stretch>
        </p:blipFill>
        <p:spPr bwMode="auto">
          <a:xfrm>
            <a:off x="243898" y="4648200"/>
            <a:ext cx="3024188" cy="208756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ondon-bartholom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29000"/>
            <a:ext cx="2743200" cy="370966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Young carers, c. 18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53" y="903287"/>
            <a:ext cx="2160588" cy="1646238"/>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Victorian Lond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829685"/>
            <a:ext cx="2568575" cy="1712913"/>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Lond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671512"/>
            <a:ext cx="2817812"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7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752600"/>
          </a:xfrm>
        </p:spPr>
        <p:txBody>
          <a:bodyPr>
            <a:normAutofit/>
          </a:bodyPr>
          <a:lstStyle/>
          <a:p>
            <a:r>
              <a:rPr lang="en-US" sz="7200" dirty="0" smtClean="0"/>
              <a:t>Setting</a:t>
            </a:r>
            <a:endParaRPr lang="en-US" sz="7200" dirty="0"/>
          </a:p>
        </p:txBody>
      </p:sp>
      <p:sp>
        <p:nvSpPr>
          <p:cNvPr id="3" name="Content Placeholder 2"/>
          <p:cNvSpPr>
            <a:spLocks noGrp="1"/>
          </p:cNvSpPr>
          <p:nvPr>
            <p:ph idx="1"/>
          </p:nvPr>
        </p:nvSpPr>
        <p:spPr>
          <a:xfrm>
            <a:off x="457200" y="2891452"/>
            <a:ext cx="7543800" cy="3128348"/>
          </a:xfrm>
        </p:spPr>
        <p:txBody>
          <a:bodyPr/>
          <a:lstStyle/>
          <a:p>
            <a:r>
              <a:rPr lang="en-US" dirty="0" smtClean="0"/>
              <a:t>The streets and newly built                                              sewer system of London</a:t>
            </a:r>
          </a:p>
          <a:p>
            <a:r>
              <a:rPr lang="en-US" dirty="0" smtClean="0"/>
              <a:t>Victorian England</a:t>
            </a:r>
          </a:p>
          <a:p>
            <a:r>
              <a:rPr lang="en-US" dirty="0"/>
              <a:t>D</a:t>
            </a:r>
            <a:r>
              <a:rPr lang="en-US" dirty="0" smtClean="0"/>
              <a:t>uring </a:t>
            </a:r>
            <a:r>
              <a:rPr lang="en-US" dirty="0"/>
              <a:t>Queen Victoria's </a:t>
            </a:r>
            <a:endParaRPr lang="en-US" dirty="0" smtClean="0"/>
          </a:p>
          <a:p>
            <a:pPr marL="640080" lvl="2" indent="0">
              <a:buNone/>
            </a:pPr>
            <a:r>
              <a:rPr lang="en-US" sz="2400" dirty="0" smtClean="0"/>
              <a:t>reign </a:t>
            </a:r>
            <a:r>
              <a:rPr lang="en-US" sz="2400" dirty="0"/>
              <a:t>(1837-1901</a:t>
            </a:r>
            <a:r>
              <a:rPr lang="en-US" dirty="0" smtClean="0"/>
              <a:t>)</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0690" y="3181350"/>
            <a:ext cx="2895600" cy="39410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0"/>
            <a:ext cx="4286250" cy="3238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740" y="-62104"/>
            <a:ext cx="4809259" cy="3243454"/>
          </a:xfrm>
          <a:prstGeom prst="rect">
            <a:avLst/>
          </a:prstGeom>
        </p:spPr>
      </p:pic>
    </p:spTree>
    <p:extLst>
      <p:ext uri="{BB962C8B-B14F-4D97-AF65-F5344CB8AC3E}">
        <p14:creationId xmlns:p14="http://schemas.microsoft.com/office/powerpoint/2010/main" val="341785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re 1"/>
          <p:cNvSpPr>
            <a:spLocks noGrp="1"/>
          </p:cNvSpPr>
          <p:nvPr>
            <p:ph type="title" idx="4294967295"/>
          </p:nvPr>
        </p:nvSpPr>
        <p:spPr>
          <a:xfrm>
            <a:off x="0" y="333375"/>
            <a:ext cx="8678863" cy="1425575"/>
          </a:xfrm>
        </p:spPr>
        <p:txBody>
          <a:bodyPr/>
          <a:lstStyle/>
          <a:p>
            <a:pPr eaLnBrk="1" hangingPunct="1"/>
            <a:r>
              <a:rPr lang="fr-CA" altLang="en-US" dirty="0" smtClean="0">
                <a:solidFill>
                  <a:schemeClr val="bg1"/>
                </a:solidFill>
              </a:rPr>
              <a:t>Sewers</a:t>
            </a:r>
          </a:p>
        </p:txBody>
      </p:sp>
      <p:pic>
        <p:nvPicPr>
          <p:cNvPr id="21509" name="Picture 5" descr="London-bartholom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45" y="3918671"/>
            <a:ext cx="3593412" cy="281564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Young carers, c. 18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5" y="-48386"/>
            <a:ext cx="3072788" cy="234128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Victorian Lon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499" y="1561846"/>
            <a:ext cx="2568575" cy="171291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Lond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221163"/>
            <a:ext cx="2817812" cy="2109787"/>
          </a:xfrm>
          <a:prstGeom prst="rect">
            <a:avLst/>
          </a:prstGeom>
          <a:noFill/>
          <a:extLst>
            <a:ext uri="{909E8E84-426E-40DD-AFC4-6F175D3DCCD1}">
              <a14:hiddenFill xmlns:a14="http://schemas.microsoft.com/office/drawing/2010/main">
                <a:solidFill>
                  <a:srgbClr val="FFFFFF"/>
                </a:solidFill>
              </a14:hiddenFill>
            </a:ext>
          </a:extLst>
        </p:spPr>
      </p:pic>
      <p:sp>
        <p:nvSpPr>
          <p:cNvPr id="21513" name="Text Box 9"/>
          <p:cNvSpPr txBox="1">
            <a:spLocks noChangeArrowheads="1"/>
          </p:cNvSpPr>
          <p:nvPr/>
        </p:nvSpPr>
        <p:spPr bwMode="auto">
          <a:xfrm>
            <a:off x="3059113" y="3260904"/>
            <a:ext cx="3529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dirty="0"/>
              <a:t>The River Thames would have been like one big sewer</a:t>
            </a:r>
            <a:endParaRPr lang="en-US" altLang="en-US" sz="2400" b="1" dirty="0"/>
          </a:p>
        </p:txBody>
      </p:sp>
      <p:sp>
        <p:nvSpPr>
          <p:cNvPr id="21514" name="Line 10"/>
          <p:cNvSpPr>
            <a:spLocks noChangeShapeType="1"/>
          </p:cNvSpPr>
          <p:nvPr/>
        </p:nvSpPr>
        <p:spPr bwMode="auto">
          <a:xfrm flipV="1">
            <a:off x="2209800" y="4076700"/>
            <a:ext cx="1497013" cy="20955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5" name="Line 11"/>
          <p:cNvSpPr>
            <a:spLocks noChangeShapeType="1"/>
          </p:cNvSpPr>
          <p:nvPr/>
        </p:nvSpPr>
        <p:spPr bwMode="auto">
          <a:xfrm flipH="1" flipV="1">
            <a:off x="5450608" y="4076700"/>
            <a:ext cx="1460500" cy="174957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6" name="Text Box 12"/>
          <p:cNvSpPr txBox="1">
            <a:spLocks noChangeArrowheads="1"/>
          </p:cNvSpPr>
          <p:nvPr/>
        </p:nvSpPr>
        <p:spPr bwMode="auto">
          <a:xfrm>
            <a:off x="112713" y="2209800"/>
            <a:ext cx="3529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chemeClr val="tx2"/>
                </a:solidFill>
              </a:rPr>
              <a:t>People would have been ill because of the poor standards of hygiene</a:t>
            </a:r>
            <a:endParaRPr lang="en-US" altLang="en-US" sz="2400" b="1" dirty="0">
              <a:solidFill>
                <a:schemeClr val="tx2"/>
              </a:solidFill>
            </a:endParaRPr>
          </a:p>
        </p:txBody>
      </p:sp>
      <p:sp>
        <p:nvSpPr>
          <p:cNvPr id="21517" name="Text Box 13"/>
          <p:cNvSpPr txBox="1">
            <a:spLocks noChangeArrowheads="1"/>
          </p:cNvSpPr>
          <p:nvPr/>
        </p:nvSpPr>
        <p:spPr bwMode="auto">
          <a:xfrm>
            <a:off x="5181599" y="-152400"/>
            <a:ext cx="404899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altLang="en-US" b="1" dirty="0"/>
          </a:p>
          <a:p>
            <a:pPr>
              <a:spcBef>
                <a:spcPct val="50000"/>
              </a:spcBef>
            </a:pPr>
            <a:r>
              <a:rPr lang="en-GB" altLang="en-US" sz="2400" b="1" dirty="0" smtClean="0"/>
              <a:t>London </a:t>
            </a:r>
            <a:r>
              <a:rPr lang="en-GB" altLang="en-US" sz="2400" b="1" dirty="0"/>
              <a:t>was a fast-growing city and people wanted a better quality of life</a:t>
            </a:r>
            <a:endParaRPr lang="en-US" altLang="en-US" sz="2400" b="1" dirty="0"/>
          </a:p>
        </p:txBody>
      </p:sp>
    </p:spTree>
    <p:extLst>
      <p:ext uri="{BB962C8B-B14F-4D97-AF65-F5344CB8AC3E}">
        <p14:creationId xmlns:p14="http://schemas.microsoft.com/office/powerpoint/2010/main" val="339412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p:txBody>
          <a:bodyPr/>
          <a:lstStyle/>
          <a:p>
            <a:r>
              <a:rPr lang="en-US" sz="3200" dirty="0" smtClean="0"/>
              <a:t>Montmorency, Scarper, Prisoner 493</a:t>
            </a:r>
          </a:p>
          <a:p>
            <a:r>
              <a:rPr lang="en-US" dirty="0" smtClean="0"/>
              <a:t>All </a:t>
            </a:r>
            <a:r>
              <a:rPr lang="en-US" dirty="0"/>
              <a:t>characters are fictional except Sir Joseph Bazalgette – chief engineer for London’s Metropolitan Board of Works and responsible for building London’s sewer system.</a:t>
            </a:r>
          </a:p>
          <a:p>
            <a:pPr marL="0" indent="0">
              <a:buNone/>
            </a:pPr>
            <a:endParaRPr lang="en-US" dirty="0" smtClean="0"/>
          </a:p>
        </p:txBody>
      </p:sp>
      <p:sp>
        <p:nvSpPr>
          <p:cNvPr id="4" name="Slide Number Placeholder 3"/>
          <p:cNvSpPr>
            <a:spLocks noGrp="1"/>
          </p:cNvSpPr>
          <p:nvPr>
            <p:ph type="sldNum" sz="quarter" idx="12"/>
          </p:nvPr>
        </p:nvSpPr>
        <p:spPr/>
        <p:txBody>
          <a:bodyPr/>
          <a:lstStyle/>
          <a:p>
            <a:fld id="{BFEBEB0A-9E3D-4B14-9782-E2AE3DA60D96}" type="slidenum">
              <a:rPr lang="en-US" smtClean="0"/>
              <a:pPr/>
              <a:t>7</a:t>
            </a:fld>
            <a:endParaRPr lang="en-US" dirty="0"/>
          </a:p>
        </p:txBody>
      </p:sp>
    </p:spTree>
    <p:extLst>
      <p:ext uri="{BB962C8B-B14F-4D97-AF65-F5344CB8AC3E}">
        <p14:creationId xmlns:p14="http://schemas.microsoft.com/office/powerpoint/2010/main" val="149770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text</a:t>
            </a:r>
            <a:endParaRPr lang="en-US" dirty="0"/>
          </a:p>
        </p:txBody>
      </p:sp>
      <p:sp>
        <p:nvSpPr>
          <p:cNvPr id="3" name="Content Placeholder 2"/>
          <p:cNvSpPr>
            <a:spLocks noGrp="1"/>
          </p:cNvSpPr>
          <p:nvPr>
            <p:ph idx="1"/>
          </p:nvPr>
        </p:nvSpPr>
        <p:spPr>
          <a:xfrm>
            <a:off x="762000" y="457200"/>
            <a:ext cx="7543800" cy="3886200"/>
          </a:xfrm>
        </p:spPr>
        <p:txBody>
          <a:bodyPr>
            <a:normAutofit fontScale="92500" lnSpcReduction="20000"/>
          </a:bodyPr>
          <a:lstStyle/>
          <a:p>
            <a:endParaRPr lang="en-US" dirty="0" smtClean="0"/>
          </a:p>
          <a:p>
            <a:pPr marL="0" lvl="0" indent="0">
              <a:buNone/>
            </a:pPr>
            <a:r>
              <a:rPr lang="en-US" dirty="0" smtClean="0"/>
              <a:t>Study the front cover of the novel and read the blurb</a:t>
            </a:r>
            <a:endParaRPr lang="en-US" dirty="0"/>
          </a:p>
          <a:p>
            <a:pPr lvl="0"/>
            <a:r>
              <a:rPr lang="en-NZ" dirty="0" smtClean="0"/>
              <a:t>Where </a:t>
            </a:r>
            <a:r>
              <a:rPr lang="en-NZ" dirty="0"/>
              <a:t>is the story set? What do you know about this setting?</a:t>
            </a:r>
            <a:endParaRPr lang="en-US" dirty="0"/>
          </a:p>
          <a:p>
            <a:pPr lvl="0"/>
            <a:r>
              <a:rPr lang="en-NZ" dirty="0"/>
              <a:t>Who is the main character in the novel?</a:t>
            </a:r>
            <a:endParaRPr lang="en-US" dirty="0"/>
          </a:p>
          <a:p>
            <a:pPr lvl="0"/>
            <a:r>
              <a:rPr lang="en-NZ" dirty="0"/>
              <a:t>How does he manage to escape death?</a:t>
            </a:r>
            <a:endParaRPr lang="en-US" dirty="0"/>
          </a:p>
          <a:p>
            <a:pPr lvl="0"/>
            <a:r>
              <a:rPr lang="en-NZ" dirty="0"/>
              <a:t>Why is he leading a double life? What possible complications could leading a double life cause?</a:t>
            </a:r>
            <a:endParaRPr lang="en-US" dirty="0"/>
          </a:p>
          <a:p>
            <a:pPr lvl="0"/>
            <a:r>
              <a:rPr lang="en-NZ" dirty="0"/>
              <a:t>How do you think he has been able to get away with so many robberies?</a:t>
            </a:r>
            <a:endParaRPr lang="en-US" dirty="0"/>
          </a:p>
          <a:p>
            <a:pPr lvl="0"/>
            <a:r>
              <a:rPr lang="en-NZ" dirty="0"/>
              <a:t>Make some predictions about what is going to happen in the novel.</a:t>
            </a:r>
            <a:endParaRPr lang="en-US" dirty="0"/>
          </a:p>
          <a:p>
            <a:r>
              <a:rPr lang="en-NZ" dirty="0"/>
              <a:t> </a:t>
            </a: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dirty="0"/>
          </a:p>
        </p:txBody>
      </p:sp>
    </p:spTree>
    <p:extLst>
      <p:ext uri="{BB962C8B-B14F-4D97-AF65-F5344CB8AC3E}">
        <p14:creationId xmlns:p14="http://schemas.microsoft.com/office/powerpoint/2010/main" val="1404037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91200"/>
            <a:ext cx="6858000" cy="914400"/>
          </a:xfrm>
        </p:spPr>
        <p:txBody>
          <a:bodyPr>
            <a:normAutofit/>
          </a:bodyPr>
          <a:lstStyle/>
          <a:p>
            <a:r>
              <a:rPr lang="en-US" sz="4000" dirty="0" smtClean="0"/>
              <a:t>Comprehension Ch. 1-3</a:t>
            </a:r>
            <a:endParaRPr lang="en-US" sz="4000" dirty="0"/>
          </a:p>
        </p:txBody>
      </p:sp>
      <p:sp>
        <p:nvSpPr>
          <p:cNvPr id="3" name="Content Placeholder 2"/>
          <p:cNvSpPr>
            <a:spLocks noGrp="1"/>
          </p:cNvSpPr>
          <p:nvPr>
            <p:ph idx="1"/>
          </p:nvPr>
        </p:nvSpPr>
        <p:spPr>
          <a:xfrm>
            <a:off x="685800" y="0"/>
            <a:ext cx="7620000" cy="6019800"/>
          </a:xfrm>
        </p:spPr>
        <p:txBody>
          <a:bodyPr>
            <a:normAutofit fontScale="32500" lnSpcReduction="20000"/>
          </a:bodyPr>
          <a:lstStyle/>
          <a:p>
            <a:pPr marL="0" lvl="0" indent="0">
              <a:buNone/>
            </a:pPr>
            <a:endParaRPr lang="en-NZ" dirty="0" smtClean="0"/>
          </a:p>
          <a:p>
            <a:pPr marL="0" lvl="0" indent="0">
              <a:buNone/>
            </a:pPr>
            <a:endParaRPr lang="en-NZ" dirty="0"/>
          </a:p>
          <a:p>
            <a:pPr marL="0" lvl="0" indent="0">
              <a:buNone/>
            </a:pPr>
            <a:endParaRPr lang="en-NZ" sz="4400" dirty="0" smtClean="0"/>
          </a:p>
          <a:p>
            <a:r>
              <a:rPr lang="en-NZ" sz="7400" b="1" dirty="0" smtClean="0"/>
              <a:t>1-When </a:t>
            </a:r>
            <a:r>
              <a:rPr lang="en-NZ" sz="7400" b="1" dirty="0"/>
              <a:t>and where is the story </a:t>
            </a:r>
            <a:r>
              <a:rPr lang="en-NZ" sz="7400" b="1" dirty="0" smtClean="0"/>
              <a:t>set?</a:t>
            </a:r>
          </a:p>
          <a:p>
            <a:r>
              <a:rPr lang="en-NZ" sz="7400" b="1" dirty="0" smtClean="0"/>
              <a:t>2-Where </a:t>
            </a:r>
            <a:r>
              <a:rPr lang="en-NZ" sz="7400" b="1" dirty="0"/>
              <a:t>is </a:t>
            </a:r>
            <a:r>
              <a:rPr lang="en-NZ" sz="7400" b="1" dirty="0" err="1"/>
              <a:t>Montmorency</a:t>
            </a:r>
            <a:r>
              <a:rPr lang="en-NZ" sz="7400" b="1" dirty="0"/>
              <a:t>? </a:t>
            </a:r>
            <a:endParaRPr lang="en-NZ" sz="7400" b="1" dirty="0" smtClean="0"/>
          </a:p>
          <a:p>
            <a:r>
              <a:rPr lang="en-NZ" sz="7400" b="1" dirty="0" smtClean="0"/>
              <a:t>3-Why </a:t>
            </a:r>
            <a:r>
              <a:rPr lang="en-NZ" sz="7400" b="1" dirty="0"/>
              <a:t>is he in so much pain?</a:t>
            </a:r>
            <a:endParaRPr lang="en-US" sz="7400" b="1" dirty="0"/>
          </a:p>
          <a:p>
            <a:r>
              <a:rPr lang="en-NZ" sz="7400" b="1" dirty="0" smtClean="0"/>
              <a:t>4-Who </a:t>
            </a:r>
            <a:r>
              <a:rPr lang="en-NZ" sz="7400" b="1" dirty="0"/>
              <a:t>saved </a:t>
            </a:r>
            <a:r>
              <a:rPr lang="en-NZ" sz="7400" b="1" dirty="0" err="1"/>
              <a:t>Montmorency’s</a:t>
            </a:r>
            <a:r>
              <a:rPr lang="en-NZ" sz="7400" b="1" dirty="0"/>
              <a:t> life? </a:t>
            </a:r>
            <a:endParaRPr lang="en-NZ" sz="7400" b="1" dirty="0" smtClean="0"/>
          </a:p>
          <a:p>
            <a:r>
              <a:rPr lang="en-NZ" sz="7400" b="1" dirty="0" smtClean="0"/>
              <a:t>5-What </a:t>
            </a:r>
            <a:r>
              <a:rPr lang="en-NZ" sz="7400" b="1" dirty="0"/>
              <a:t>was the Doctor’s motivation for taking on </a:t>
            </a:r>
            <a:r>
              <a:rPr lang="en-NZ" sz="7400" b="1" dirty="0" err="1"/>
              <a:t>Montmorency’s</a:t>
            </a:r>
            <a:r>
              <a:rPr lang="en-NZ" sz="7400" b="1" dirty="0"/>
              <a:t> case?</a:t>
            </a:r>
            <a:endParaRPr lang="en-US" sz="7400" b="1" dirty="0"/>
          </a:p>
          <a:p>
            <a:r>
              <a:rPr lang="en-NZ" sz="7400" b="1" dirty="0" smtClean="0"/>
              <a:t>6-How </a:t>
            </a:r>
            <a:r>
              <a:rPr lang="en-NZ" sz="7400" b="1" dirty="0"/>
              <a:t>did </a:t>
            </a:r>
            <a:r>
              <a:rPr lang="en-NZ" sz="7400" b="1" dirty="0" err="1"/>
              <a:t>Montmorency</a:t>
            </a:r>
            <a:r>
              <a:rPr lang="en-NZ" sz="7400" b="1" dirty="0"/>
              <a:t> get his name?</a:t>
            </a:r>
            <a:endParaRPr lang="en-US" sz="7400" b="1" dirty="0"/>
          </a:p>
          <a:p>
            <a:r>
              <a:rPr lang="en-NZ" sz="7400" b="1" dirty="0" smtClean="0"/>
              <a:t>7-Why </a:t>
            </a:r>
            <a:r>
              <a:rPr lang="en-NZ" sz="7400" b="1" dirty="0"/>
              <a:t>is </a:t>
            </a:r>
            <a:r>
              <a:rPr lang="en-NZ" sz="7400" b="1" dirty="0" err="1"/>
              <a:t>Montmorency</a:t>
            </a:r>
            <a:r>
              <a:rPr lang="en-NZ" sz="7400" b="1" dirty="0"/>
              <a:t> so interested by Sir Joseph </a:t>
            </a:r>
            <a:r>
              <a:rPr lang="en-NZ" sz="7400" b="1" dirty="0" err="1"/>
              <a:t>Bazalgette’s</a:t>
            </a:r>
            <a:r>
              <a:rPr lang="en-NZ" sz="7400" b="1" dirty="0"/>
              <a:t> lecture about London’s new sewerage system? </a:t>
            </a:r>
          </a:p>
          <a:p>
            <a:r>
              <a:rPr lang="en-NZ" sz="7400" b="1" dirty="0" smtClean="0"/>
              <a:t>8-What </a:t>
            </a:r>
            <a:r>
              <a:rPr lang="en-NZ" sz="7400" b="1" dirty="0"/>
              <a:t>does </a:t>
            </a:r>
            <a:r>
              <a:rPr lang="en-NZ" sz="7400" b="1" dirty="0" err="1"/>
              <a:t>Bazalgette</a:t>
            </a:r>
            <a:r>
              <a:rPr lang="en-NZ" sz="7400" b="1" dirty="0"/>
              <a:t> produce during his lecture that provides </a:t>
            </a:r>
            <a:r>
              <a:rPr lang="en-NZ" sz="7400" b="1" dirty="0" err="1"/>
              <a:t>Montmorency</a:t>
            </a:r>
            <a:r>
              <a:rPr lang="en-NZ" sz="7400" b="1" dirty="0"/>
              <a:t> with invaluable information</a:t>
            </a:r>
            <a:r>
              <a:rPr lang="en-NZ" sz="7400" b="1" dirty="0" smtClean="0"/>
              <a:t>?</a:t>
            </a:r>
          </a:p>
          <a:p>
            <a:r>
              <a:rPr lang="en-NZ" sz="7400" b="1" dirty="0" smtClean="0"/>
              <a:t>9-How </a:t>
            </a:r>
            <a:r>
              <a:rPr lang="en-NZ" sz="7400" b="1" dirty="0"/>
              <a:t>does </a:t>
            </a:r>
            <a:r>
              <a:rPr lang="en-NZ" sz="7400" b="1" dirty="0" err="1"/>
              <a:t>Montmorency</a:t>
            </a:r>
            <a:r>
              <a:rPr lang="en-NZ" sz="7400" b="1" dirty="0"/>
              <a:t> go about </a:t>
            </a:r>
            <a:r>
              <a:rPr lang="en-NZ" sz="7400" b="1" dirty="0" smtClean="0"/>
              <a:t>gathering </a:t>
            </a:r>
            <a:r>
              <a:rPr lang="en-NZ" sz="7400" b="1" dirty="0"/>
              <a:t>information that will help him with his new life?</a:t>
            </a:r>
            <a:endParaRPr lang="en-US" sz="7400" b="1" dirty="0"/>
          </a:p>
          <a:p>
            <a:pPr marL="0" lvl="0" indent="0">
              <a:buNone/>
            </a:pPr>
            <a:endParaRPr lang="en-NZ" sz="7400" dirty="0" smtClean="0"/>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dirty="0"/>
          </a:p>
        </p:txBody>
      </p:sp>
    </p:spTree>
    <p:extLst>
      <p:ext uri="{BB962C8B-B14F-4D97-AF65-F5344CB8AC3E}">
        <p14:creationId xmlns:p14="http://schemas.microsoft.com/office/powerpoint/2010/main" val="22352007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4809</TotalTime>
  <Words>2040</Words>
  <Application>Microsoft Office PowerPoint</Application>
  <PresentationFormat>On-screen Show (4:3)</PresentationFormat>
  <Paragraphs>178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Newsprint</vt:lpstr>
      <vt:lpstr>Montmorency:</vt:lpstr>
      <vt:lpstr>Comprehension </vt:lpstr>
      <vt:lpstr>About the Author</vt:lpstr>
      <vt:lpstr>London  1875</vt:lpstr>
      <vt:lpstr>Setting</vt:lpstr>
      <vt:lpstr>Sewers</vt:lpstr>
      <vt:lpstr>Characters</vt:lpstr>
      <vt:lpstr>Introducing the text</vt:lpstr>
      <vt:lpstr>Comprehension Ch. 1-3</vt:lpstr>
      <vt:lpstr>Discussion</vt:lpstr>
      <vt:lpstr>Comprehension Chpts. 4-6</vt:lpstr>
      <vt:lpstr>Theme</vt:lpstr>
      <vt:lpstr>Comprehension Questions 7-10</vt:lpstr>
      <vt:lpstr>Comprehension Questions 11-14</vt:lpstr>
      <vt:lpstr>Discussion</vt:lpstr>
      <vt:lpstr>Comprehension  15-17</vt:lpstr>
      <vt:lpstr>Comprehension 18-21</vt:lpstr>
      <vt:lpstr>Discussion</vt:lpstr>
      <vt:lpstr>Comprehension 22-23</vt:lpstr>
      <vt:lpstr>Discussion</vt:lpstr>
      <vt:lpstr>Comprehension 24-26</vt:lpstr>
      <vt:lpstr>Comprehension 27-29</vt:lpstr>
      <vt:lpstr>Comprehension 30-33</vt:lpstr>
      <vt:lpstr>Comprehension 34-36</vt:lpstr>
      <vt:lpstr>Discussion</vt:lpstr>
      <vt:lpstr>Comprehension 37-39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Montmorency:</dc:title>
  <dc:creator>setup</dc:creator>
  <cp:lastModifiedBy>setup</cp:lastModifiedBy>
  <cp:revision>55</cp:revision>
  <dcterms:created xsi:type="dcterms:W3CDTF">2014-08-18T18:37:46Z</dcterms:created>
  <dcterms:modified xsi:type="dcterms:W3CDTF">2014-12-02T17:27:57Z</dcterms:modified>
</cp:coreProperties>
</file>