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8"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56" autoAdjust="0"/>
    <p:restoredTop sz="80526" autoAdjust="0"/>
  </p:normalViewPr>
  <p:slideViewPr>
    <p:cSldViewPr>
      <p:cViewPr>
        <p:scale>
          <a:sx n="65" d="100"/>
          <a:sy n="65" d="100"/>
        </p:scale>
        <p:origin x="-16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32"/>
    </p:cViewPr>
  </p:sorterViewPr>
  <p:notesViewPr>
    <p:cSldViewPr>
      <p:cViewPr varScale="1">
        <p:scale>
          <a:sx n="50" d="100"/>
          <a:sy n="50"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03BEFF8-3BE3-42EA-A0B8-5EC8A7068901}" type="slidenum">
              <a:rPr lang="en-US"/>
              <a:pPr/>
              <a:t>‹#›</a:t>
            </a:fld>
            <a:endParaRPr lang="en-US"/>
          </a:p>
        </p:txBody>
      </p:sp>
    </p:spTree>
    <p:extLst>
      <p:ext uri="{BB962C8B-B14F-4D97-AF65-F5344CB8AC3E}">
        <p14:creationId xmlns:p14="http://schemas.microsoft.com/office/powerpoint/2010/main" val="42555444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F6A541-D78D-4442-96CB-97A4CD44111D}" type="slidenum">
              <a:rPr lang="en-US"/>
              <a:pPr/>
              <a:t>2</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p:spPr>
        <p:txBody>
          <a:bodyPr/>
          <a:lstStyle/>
          <a:p>
            <a:r>
              <a:rPr lang="en-US"/>
              <a:t>Each strategy in lesson 1 provides definition of terms, examples, student samples, and opportunities for students to practice.</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E9D22-FB97-490D-9BB6-5F02187FCC73}" type="slidenum">
              <a:rPr lang="en-US"/>
              <a:pPr/>
              <a:t>11</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2B46-C54B-48E6-B410-4821CFBF98A0}" type="slidenum">
              <a:rPr lang="en-US"/>
              <a:pPr/>
              <a:t>12</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a:t>Opportunity for practice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19363-91A9-41C3-991B-68A0ADBF9B28}" type="slidenum">
              <a:rPr lang="en-US"/>
              <a:pPr/>
              <a:t>13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826F6-4B96-42B5-A496-2AB393983AFF}" type="slidenum">
              <a:rPr lang="en-US"/>
              <a:pPr/>
              <a:t>14</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574585-626B-41E4-8592-03FAE3DC7372}" type="slidenum">
              <a:rPr lang="en-US"/>
              <a:pPr/>
              <a:t>15</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Opportunity for practice.</a:t>
            </a:r>
          </a:p>
          <a:p>
            <a:endParaRPr lang="en-US"/>
          </a:p>
          <a:p>
            <a:r>
              <a:rPr lang="en-US"/>
              <a:t>Remind students that for on-demand writing on the WASL, the writers may use fictitious statistics and information since the writers do not have an opportunity to conduct research (such as surveys or polls) to support their arguments.</a:t>
            </a:r>
          </a:p>
          <a:p>
            <a:endParaRPr lang="en-US"/>
          </a:p>
          <a:p>
            <a:r>
              <a:rPr lang="en-US"/>
              <a:t>* </a:t>
            </a:r>
            <a:r>
              <a:rPr lang="en-US" i="1" u="sng"/>
              <a:t>It is important to note that the use of fictitious facts, quotations, and/or statistics in research papers, etc. is NEVER acceptable. Information should be well researched and documented.</a:t>
            </a:r>
          </a:p>
          <a:p>
            <a:endParaRPr lang="en-US" i="1" u="sn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DC17F-0237-46F9-BEC5-0F59A8B2B007}" type="slidenum">
              <a:rPr lang="en-US"/>
              <a:pPr/>
              <a:t>16</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Definition of quotation with example</a:t>
            </a:r>
          </a:p>
          <a:p>
            <a:endParaRPr lang="en-US"/>
          </a:p>
          <a:p>
            <a:r>
              <a:rPr lang="en-US"/>
              <a:t>You can elaborate your ideas by quoting someone. The person could be an authority you know or have invented whose words support your idea or argument.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C09C2-0353-4FF7-AA3A-1F12A7FD98F8}" type="slidenum">
              <a:rPr lang="en-US"/>
              <a:pPr/>
              <a:t>17</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a:p>
            <a:r>
              <a:rPr lang="en-US"/>
              <a:t>Like statistics, students can be creative with their quotations.</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AFB2B1-E832-45EC-B419-095D1F3BE26C}" type="slidenum">
              <a:rPr lang="en-US"/>
              <a:pPr/>
              <a:t>18</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a:t>Opportunity for practice</a:t>
            </a:r>
          </a:p>
          <a:p>
            <a:r>
              <a:rPr lang="en-US"/>
              <a:t>Remind your students they can quote a family member or a friend.</a:t>
            </a:r>
          </a:p>
          <a:p>
            <a:r>
              <a:rPr lang="en-US"/>
              <a:t>For example, my mother always said, “If you want something done right, you need to do it yourself.” </a:t>
            </a:r>
          </a:p>
          <a:p>
            <a:endParaRPr lang="en-US"/>
          </a:p>
          <a:p>
            <a:r>
              <a:rPr lang="en-US"/>
              <a:t>Remind students that for on-demand writing on the WASL, the writers may use fictitious quotations since the writers do not have an opportunity to research documented quotations to support their arguments.</a:t>
            </a:r>
          </a:p>
          <a:p>
            <a:endParaRPr lang="en-US"/>
          </a:p>
          <a:p>
            <a:r>
              <a:rPr lang="en-US"/>
              <a:t>* </a:t>
            </a:r>
            <a:r>
              <a:rPr lang="en-US" i="1" u="sng"/>
              <a:t>It is important to note that the use of fictitious facts, quotations, and/or statistics in research papers, etc. is NEVER acceptable. Information should be well researched and documented.</a:t>
            </a:r>
          </a:p>
          <a:p>
            <a:endParaRPr lang="en-US" i="1" u="sng"/>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C77933-469B-4254-8471-E7A4C84E8BA4}" type="slidenum">
              <a:rPr lang="en-US"/>
              <a:pPr/>
              <a:t>19</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a:t>Explain how you can use description to elaborate.</a:t>
            </a:r>
          </a:p>
          <a:p>
            <a:r>
              <a:rPr lang="en-US"/>
              <a:t>One way is to use sensory images to create vivid pictures for your reader by appealing to the senses of sight, touch, hearing, taste, and smell.</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80C44F-1B7D-4E81-9206-87F868773C1B}" type="slidenum">
              <a:rPr lang="en-US"/>
              <a:pPr/>
              <a:t>20</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a:t>Talk about the sensory appeal in this paragraph.   “The reader can </a:t>
            </a:r>
            <a:r>
              <a:rPr lang="en-US" i="1"/>
              <a:t>see</a:t>
            </a:r>
            <a:r>
              <a:rPr lang="en-US"/>
              <a:t> the yellow daffodils and green stems, </a:t>
            </a:r>
            <a:r>
              <a:rPr lang="en-US" i="1"/>
              <a:t>feel </a:t>
            </a:r>
            <a:r>
              <a:rPr lang="en-US"/>
              <a:t>the brittleness, and </a:t>
            </a:r>
            <a:r>
              <a:rPr lang="en-US" i="1"/>
              <a:t>hear</a:t>
            </a:r>
            <a:r>
              <a:rPr lang="en-US"/>
              <a:t> the snap of the dry stems.”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1A4ECE-6E3B-4BFC-8833-11CF767C5781}" type="slidenum">
              <a:rPr lang="en-US"/>
              <a:pPr/>
              <a:t>3</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It has been very successful with groups of students to have them respond chorally.  The teacher asks, “What does elaboration mean?” The students respond, “Tell me more.” The teacher then proceeds to tell them more.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9630C-8CAF-4A7C-BD0F-4D01724FBC59}" type="slidenum">
              <a:rPr lang="en-US"/>
              <a:pPr/>
              <a:t>21</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Example describing my son’s car -</a:t>
            </a:r>
          </a:p>
          <a:p>
            <a:r>
              <a:rPr lang="en-US"/>
              <a:t>When I opened the door of my son’s car, I was first assaulted by the overwhelming odor of mildew. This was combined with the lingering aroma of greasy cheeseburger wrappers and sweaty gym socks.  My eyes wandered to the passenger’s seat littered with empty water bottles, gum wrappers, and foamy, scummy latte cups. The worst, however, was sitting down on the driver’s seat, hearing the crackle of potato chips, and feeling the stickiness of cotton candy on the steering wheel.</a:t>
            </a:r>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F5803E-6A02-45B5-A6A7-3C46FB03C378}" type="slidenum">
              <a:rPr lang="en-US"/>
              <a:pPr/>
              <a:t>4</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E8404-81BE-4159-9AE0-944199AD8E28}" type="slidenum">
              <a:rPr lang="en-US"/>
              <a:pPr/>
              <a:t>5</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6984A5-CE5D-4870-8F52-1EBE8AC61A88}" type="slidenum">
              <a:rPr lang="en-US"/>
              <a:pPr/>
              <a:t>6</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t>Opportunity for practice</a:t>
            </a:r>
          </a:p>
          <a:p>
            <a:endParaRPr lang="en-US"/>
          </a:p>
          <a:p>
            <a:r>
              <a:rPr lang="en-US"/>
              <a:t>Ask your students if they remember any teacher who told lots of stories as they were teaching. Most teachers do this.  Also, ask if their parents tell stories about “when they were young.”</a:t>
            </a:r>
          </a:p>
          <a:p>
            <a:endParaRPr lang="en-US"/>
          </a:p>
          <a:p>
            <a:r>
              <a:rPr lang="en-US"/>
              <a:t>Listen while students share.</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965FA9-0972-4F15-9172-5D37E5965347}" type="slidenum">
              <a:rPr lang="en-US"/>
              <a:pPr/>
              <a:t>7</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BE64D-3AB4-4422-BEB5-C801DB34977F}" type="slidenum">
              <a:rPr lang="en-US"/>
              <a:pPr/>
              <a:t>8</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FF472A-562E-430C-93CA-C641A947CEC2}" type="slidenum">
              <a:rPr lang="en-US"/>
              <a:pPr/>
              <a:t>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Opportunity for practice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4E6444-C29F-4EC0-AF6B-0445E5A0E75D}" type="slidenum">
              <a:rPr lang="en-US"/>
              <a:pPr/>
              <a:t>10</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2006 Washington OSPI.     All rights reserved.</a:t>
            </a:r>
          </a:p>
        </p:txBody>
      </p:sp>
      <p:sp>
        <p:nvSpPr>
          <p:cNvPr id="6" name="Slide Number Placeholder 5"/>
          <p:cNvSpPr>
            <a:spLocks noGrp="1"/>
          </p:cNvSpPr>
          <p:nvPr>
            <p:ph type="sldNum" sz="quarter" idx="12"/>
          </p:nvPr>
        </p:nvSpPr>
        <p:spPr/>
        <p:txBody>
          <a:bodyPr/>
          <a:lstStyle>
            <a:lvl1pPr>
              <a:defRPr/>
            </a:lvl1pPr>
          </a:lstStyle>
          <a:p>
            <a:fld id="{48EC3944-A6E3-4C3E-8B28-2CEEAC2B27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2006 Washington OSPI.     All rights reserved.</a:t>
            </a:r>
          </a:p>
        </p:txBody>
      </p:sp>
      <p:sp>
        <p:nvSpPr>
          <p:cNvPr id="6" name="Slide Number Placeholder 5"/>
          <p:cNvSpPr>
            <a:spLocks noGrp="1"/>
          </p:cNvSpPr>
          <p:nvPr>
            <p:ph type="sldNum" sz="quarter" idx="12"/>
          </p:nvPr>
        </p:nvSpPr>
        <p:spPr/>
        <p:txBody>
          <a:bodyPr/>
          <a:lstStyle>
            <a:lvl1pPr>
              <a:defRPr/>
            </a:lvl1pPr>
          </a:lstStyle>
          <a:p>
            <a:fld id="{05C155E0-6A52-45D8-AB7B-B2BCAF3E231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2006 Washington OSPI.     All rights reserved.</a:t>
            </a:r>
          </a:p>
        </p:txBody>
      </p:sp>
      <p:sp>
        <p:nvSpPr>
          <p:cNvPr id="6" name="Slide Number Placeholder 5"/>
          <p:cNvSpPr>
            <a:spLocks noGrp="1"/>
          </p:cNvSpPr>
          <p:nvPr>
            <p:ph type="sldNum" sz="quarter" idx="12"/>
          </p:nvPr>
        </p:nvSpPr>
        <p:spPr/>
        <p:txBody>
          <a:bodyPr/>
          <a:lstStyle>
            <a:lvl1pPr>
              <a:defRPr/>
            </a:lvl1pPr>
          </a:lstStyle>
          <a:p>
            <a:fld id="{597190C8-D370-4BF0-9C61-8A768910CDA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2006 Washington OSPI.     All rights reserved.</a:t>
            </a:r>
          </a:p>
        </p:txBody>
      </p:sp>
      <p:sp>
        <p:nvSpPr>
          <p:cNvPr id="6" name="Slide Number Placeholder 5"/>
          <p:cNvSpPr>
            <a:spLocks noGrp="1"/>
          </p:cNvSpPr>
          <p:nvPr>
            <p:ph type="sldNum" sz="quarter" idx="12"/>
          </p:nvPr>
        </p:nvSpPr>
        <p:spPr/>
        <p:txBody>
          <a:bodyPr/>
          <a:lstStyle>
            <a:lvl1pPr>
              <a:defRPr/>
            </a:lvl1pPr>
          </a:lstStyle>
          <a:p>
            <a:fld id="{5DFAADF2-25A8-48CC-BF0C-A75DDBE64E5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2006 Washington OSPI.     All rights reserved.</a:t>
            </a:r>
          </a:p>
        </p:txBody>
      </p:sp>
      <p:sp>
        <p:nvSpPr>
          <p:cNvPr id="6" name="Slide Number Placeholder 5"/>
          <p:cNvSpPr>
            <a:spLocks noGrp="1"/>
          </p:cNvSpPr>
          <p:nvPr>
            <p:ph type="sldNum" sz="quarter" idx="12"/>
          </p:nvPr>
        </p:nvSpPr>
        <p:spPr/>
        <p:txBody>
          <a:bodyPr/>
          <a:lstStyle>
            <a:lvl1pPr>
              <a:defRPr/>
            </a:lvl1pPr>
          </a:lstStyle>
          <a:p>
            <a:fld id="{B03888D5-8833-4C4C-9E6E-780742E4F21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2006 Washington OSPI.     All rights reserved.</a:t>
            </a:r>
          </a:p>
        </p:txBody>
      </p:sp>
      <p:sp>
        <p:nvSpPr>
          <p:cNvPr id="7" name="Slide Number Placeholder 6"/>
          <p:cNvSpPr>
            <a:spLocks noGrp="1"/>
          </p:cNvSpPr>
          <p:nvPr>
            <p:ph type="sldNum" sz="quarter" idx="12"/>
          </p:nvPr>
        </p:nvSpPr>
        <p:spPr/>
        <p:txBody>
          <a:bodyPr/>
          <a:lstStyle>
            <a:lvl1pPr>
              <a:defRPr/>
            </a:lvl1pPr>
          </a:lstStyle>
          <a:p>
            <a:fld id="{BB89CCAE-342F-45DD-A1EC-20CC90EDAD5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2006 Washington OSPI.     All rights reserved.</a:t>
            </a:r>
          </a:p>
        </p:txBody>
      </p:sp>
      <p:sp>
        <p:nvSpPr>
          <p:cNvPr id="9" name="Slide Number Placeholder 8"/>
          <p:cNvSpPr>
            <a:spLocks noGrp="1"/>
          </p:cNvSpPr>
          <p:nvPr>
            <p:ph type="sldNum" sz="quarter" idx="12"/>
          </p:nvPr>
        </p:nvSpPr>
        <p:spPr/>
        <p:txBody>
          <a:bodyPr/>
          <a:lstStyle>
            <a:lvl1pPr>
              <a:defRPr/>
            </a:lvl1pPr>
          </a:lstStyle>
          <a:p>
            <a:fld id="{3EBC7217-D2B4-4F97-8465-488ED93268A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2006 Washington OSPI.     All rights reserved.</a:t>
            </a:r>
          </a:p>
        </p:txBody>
      </p:sp>
      <p:sp>
        <p:nvSpPr>
          <p:cNvPr id="5" name="Slide Number Placeholder 4"/>
          <p:cNvSpPr>
            <a:spLocks noGrp="1"/>
          </p:cNvSpPr>
          <p:nvPr>
            <p:ph type="sldNum" sz="quarter" idx="12"/>
          </p:nvPr>
        </p:nvSpPr>
        <p:spPr/>
        <p:txBody>
          <a:bodyPr/>
          <a:lstStyle>
            <a:lvl1pPr>
              <a:defRPr/>
            </a:lvl1pPr>
          </a:lstStyle>
          <a:p>
            <a:fld id="{23AD7B48-A380-4F6B-B853-7102FDB846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2006 Washington OSPI.     All rights reserved.</a:t>
            </a:r>
          </a:p>
        </p:txBody>
      </p:sp>
      <p:sp>
        <p:nvSpPr>
          <p:cNvPr id="4" name="Slide Number Placeholder 3"/>
          <p:cNvSpPr>
            <a:spLocks noGrp="1"/>
          </p:cNvSpPr>
          <p:nvPr>
            <p:ph type="sldNum" sz="quarter" idx="12"/>
          </p:nvPr>
        </p:nvSpPr>
        <p:spPr/>
        <p:txBody>
          <a:bodyPr/>
          <a:lstStyle>
            <a:lvl1pPr>
              <a:defRPr/>
            </a:lvl1pPr>
          </a:lstStyle>
          <a:p>
            <a:fld id="{8D8F708B-9715-49BF-8E42-30C84485B8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2006 Washington OSPI.     All rights reserved.</a:t>
            </a:r>
          </a:p>
        </p:txBody>
      </p:sp>
      <p:sp>
        <p:nvSpPr>
          <p:cNvPr id="7" name="Slide Number Placeholder 6"/>
          <p:cNvSpPr>
            <a:spLocks noGrp="1"/>
          </p:cNvSpPr>
          <p:nvPr>
            <p:ph type="sldNum" sz="quarter" idx="12"/>
          </p:nvPr>
        </p:nvSpPr>
        <p:spPr/>
        <p:txBody>
          <a:bodyPr/>
          <a:lstStyle>
            <a:lvl1pPr>
              <a:defRPr/>
            </a:lvl1pPr>
          </a:lstStyle>
          <a:p>
            <a:fld id="{B5D79380-4DFC-4574-AF61-FB9F1AEF1D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2006 Washington OSPI.     All rights reserved.</a:t>
            </a:r>
          </a:p>
        </p:txBody>
      </p:sp>
      <p:sp>
        <p:nvSpPr>
          <p:cNvPr id="7" name="Slide Number Placeholder 6"/>
          <p:cNvSpPr>
            <a:spLocks noGrp="1"/>
          </p:cNvSpPr>
          <p:nvPr>
            <p:ph type="sldNum" sz="quarter" idx="12"/>
          </p:nvPr>
        </p:nvSpPr>
        <p:spPr/>
        <p:txBody>
          <a:bodyPr/>
          <a:lstStyle>
            <a:lvl1pPr>
              <a:defRPr/>
            </a:lvl1pPr>
          </a:lstStyle>
          <a:p>
            <a:fld id="{C48F79FB-4209-41B1-BFB8-C46A6AC244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Copyright 2006 Washington OSPI.     All rights reserved.</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C55C75A-987F-4867-BB0C-25E992AD594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Body Paragraphs</a:t>
            </a:r>
            <a:endParaRPr lang="en-US" dirty="0"/>
          </a:p>
        </p:txBody>
      </p:sp>
      <p:sp>
        <p:nvSpPr>
          <p:cNvPr id="3" name="Content Placeholder 2"/>
          <p:cNvSpPr>
            <a:spLocks noGrp="1"/>
          </p:cNvSpPr>
          <p:nvPr>
            <p:ph idx="1"/>
          </p:nvPr>
        </p:nvSpPr>
        <p:spPr/>
        <p:txBody>
          <a:bodyPr/>
          <a:lstStyle/>
          <a:p>
            <a:r>
              <a:rPr lang="en-US" dirty="0" smtClean="0"/>
              <a:t>When you write your essay, paragraphs 2, 3, and 4 will be your body paragraphs.</a:t>
            </a:r>
          </a:p>
          <a:p>
            <a:r>
              <a:rPr lang="en-US" dirty="0" smtClean="0"/>
              <a:t>The topic sentence will develop the main point of your essay and begin with a transition.</a:t>
            </a:r>
          </a:p>
        </p:txBody>
      </p:sp>
      <p:sp>
        <p:nvSpPr>
          <p:cNvPr id="4" name="Footer Placeholder 3"/>
          <p:cNvSpPr>
            <a:spLocks noGrp="1"/>
          </p:cNvSpPr>
          <p:nvPr>
            <p:ph type="ftr" sz="quarter" idx="11"/>
          </p:nvPr>
        </p:nvSpPr>
        <p:spPr/>
        <p:txBody>
          <a:bodyPr/>
          <a:lstStyle/>
          <a:p>
            <a:r>
              <a:rPr lang="en-US" smtClean="0"/>
              <a:t>Copyright 2006 Washington OSPI.     All rights reserved.</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2006 Washington OSPI.     All rights reserved.</a:t>
            </a:r>
          </a:p>
        </p:txBody>
      </p:sp>
      <p:sp>
        <p:nvSpPr>
          <p:cNvPr id="37890" name="Rectangle 2"/>
          <p:cNvSpPr>
            <a:spLocks noGrp="1" noChangeArrowheads="1"/>
          </p:cNvSpPr>
          <p:nvPr>
            <p:ph type="title"/>
          </p:nvPr>
        </p:nvSpPr>
        <p:spPr/>
        <p:txBody>
          <a:bodyPr/>
          <a:lstStyle/>
          <a:p>
            <a:r>
              <a:rPr lang="en-US" sz="4000"/>
              <a:t>What does elaboration look like?</a:t>
            </a:r>
          </a:p>
        </p:txBody>
      </p:sp>
      <p:sp>
        <p:nvSpPr>
          <p:cNvPr id="37891" name="Rectangle 3"/>
          <p:cNvSpPr>
            <a:spLocks noGrp="1" noChangeArrowheads="1"/>
          </p:cNvSpPr>
          <p:nvPr>
            <p:ph type="body" idx="1"/>
          </p:nvPr>
        </p:nvSpPr>
        <p:spPr/>
        <p:txBody>
          <a:bodyPr/>
          <a:lstStyle/>
          <a:p>
            <a:r>
              <a:rPr lang="en-US" b="1" u="sng"/>
              <a:t>DEFINITIONS</a:t>
            </a:r>
            <a:r>
              <a:rPr lang="en-US"/>
              <a:t> -- are restatements of an unfamiliar word or phrase to tell what it means. This sounds like…</a:t>
            </a:r>
          </a:p>
        </p:txBody>
      </p:sp>
      <p:sp>
        <p:nvSpPr>
          <p:cNvPr id="37892" name="AutoShape 4"/>
          <p:cNvSpPr>
            <a:spLocks noChangeArrowheads="1"/>
          </p:cNvSpPr>
          <p:nvPr/>
        </p:nvSpPr>
        <p:spPr bwMode="auto">
          <a:xfrm>
            <a:off x="990600" y="3733800"/>
            <a:ext cx="5867400" cy="1295400"/>
          </a:xfrm>
          <a:prstGeom prst="wedgeRectCallout">
            <a:avLst>
              <a:gd name="adj1" fmla="val 40069"/>
              <a:gd name="adj2" fmla="val 114583"/>
            </a:avLst>
          </a:prstGeom>
          <a:solidFill>
            <a:srgbClr val="FFFF99"/>
          </a:solidFill>
          <a:ln w="9525">
            <a:solidFill>
              <a:schemeClr val="tx1"/>
            </a:solidFill>
            <a:miter lim="800000"/>
            <a:headEnd/>
            <a:tailEnd/>
          </a:ln>
          <a:effectLst/>
        </p:spPr>
        <p:txBody>
          <a:bodyPr/>
          <a:lstStyle/>
          <a:p>
            <a:r>
              <a:rPr lang="en-US" b="1"/>
              <a:t>The best part of our hot lunch program is the </a:t>
            </a:r>
            <a:r>
              <a:rPr lang="en-US" b="1" i="1"/>
              <a:t>A La Carte</a:t>
            </a:r>
            <a:r>
              <a:rPr lang="en-US" b="1"/>
              <a:t>.  What I mean by </a:t>
            </a:r>
            <a:r>
              <a:rPr lang="en-US" b="1" i="1"/>
              <a:t>A La Carte</a:t>
            </a:r>
            <a:r>
              <a:rPr lang="en-US" b="1"/>
              <a:t> is the little deli line past the lunch line where you can buy cookies, slushies, and candy bars.</a:t>
            </a:r>
          </a:p>
        </p:txBody>
      </p:sp>
      <p:sp>
        <p:nvSpPr>
          <p:cNvPr id="37893" name="Text Box 5"/>
          <p:cNvSpPr txBox="1">
            <a:spLocks noChangeArrowheads="1"/>
          </p:cNvSpPr>
          <p:nvPr/>
        </p:nvSpPr>
        <p:spPr bwMode="auto">
          <a:xfrm>
            <a:off x="838200" y="5867400"/>
            <a:ext cx="19812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2006 Washington OSPI.     All rights reserved.</a:t>
            </a:r>
          </a:p>
        </p:txBody>
      </p:sp>
      <p:sp>
        <p:nvSpPr>
          <p:cNvPr id="39938" name="Rectangle 2"/>
          <p:cNvSpPr>
            <a:spLocks noGrp="1" noChangeArrowheads="1"/>
          </p:cNvSpPr>
          <p:nvPr>
            <p:ph type="title"/>
          </p:nvPr>
        </p:nvSpPr>
        <p:spPr/>
        <p:txBody>
          <a:bodyPr/>
          <a:lstStyle/>
          <a:p>
            <a:r>
              <a:rPr lang="en-US" sz="4000"/>
              <a:t>Develop your point with a definition.</a:t>
            </a:r>
            <a:br>
              <a:rPr lang="en-US" sz="4000"/>
            </a:br>
            <a:r>
              <a:rPr lang="en-US" sz="1400"/>
              <a:t>Student sample</a:t>
            </a:r>
            <a:endParaRPr lang="en-US" sz="4000"/>
          </a:p>
        </p:txBody>
      </p:sp>
      <p:sp>
        <p:nvSpPr>
          <p:cNvPr id="39940" name="Text Box 4"/>
          <p:cNvSpPr txBox="1">
            <a:spLocks noChangeArrowheads="1"/>
          </p:cNvSpPr>
          <p:nvPr/>
        </p:nvSpPr>
        <p:spPr bwMode="auto">
          <a:xfrm>
            <a:off x="685800" y="1371600"/>
            <a:ext cx="4786313" cy="4473575"/>
          </a:xfrm>
          <a:prstGeom prst="rect">
            <a:avLst/>
          </a:prstGeom>
          <a:noFill/>
          <a:ln w="9525" algn="ctr">
            <a:noFill/>
            <a:miter lim="800000"/>
            <a:headEnd/>
            <a:tailEnd/>
          </a:ln>
          <a:effectLst/>
        </p:spPr>
        <p:txBody>
          <a:bodyPr>
            <a:spAutoFit/>
          </a:bodyPr>
          <a:lstStyle/>
          <a:p>
            <a:r>
              <a:rPr lang="en-US" sz="2400"/>
              <a:t>     One of the best programs at our school is something called Brainworks.  </a:t>
            </a:r>
            <a:r>
              <a:rPr lang="en-US" sz="2400" u="sng"/>
              <a:t>Brainworks is an after-school program where kids go and do their homework.</a:t>
            </a:r>
            <a:r>
              <a:rPr lang="en-US" sz="2400"/>
              <a:t> They even let you work on the computers there. I like it a lot because the lady who runs the program keeps everyone pretty quiet.  At my house, I have 6 little brothers and sisters, and there is never a quiet place to work.</a:t>
            </a:r>
          </a:p>
        </p:txBody>
      </p:sp>
      <p:sp>
        <p:nvSpPr>
          <p:cNvPr id="39941" name="Text Box 5"/>
          <p:cNvSpPr txBox="1">
            <a:spLocks noChangeArrowheads="1"/>
          </p:cNvSpPr>
          <p:nvPr/>
        </p:nvSpPr>
        <p:spPr bwMode="auto">
          <a:xfrm>
            <a:off x="685800" y="6154738"/>
            <a:ext cx="1828800" cy="336550"/>
          </a:xfrm>
          <a:prstGeom prst="rect">
            <a:avLst/>
          </a:prstGeom>
          <a:noFill/>
          <a:ln w="9525" algn="ctr">
            <a:noFill/>
            <a:miter lim="800000"/>
            <a:headEnd/>
            <a:tailEnd/>
          </a:ln>
          <a:effectLst/>
        </p:spPr>
        <p:txBody>
          <a:bodyPr>
            <a:spAutoFit/>
          </a:bodyPr>
          <a:lstStyle/>
          <a:p>
            <a:pPr>
              <a:spcBef>
                <a:spcPct val="50000"/>
              </a:spcBef>
            </a:pPr>
            <a:r>
              <a:rPr lang="en-US" sz="1600" b="1">
                <a:solidFill>
                  <a:srgbClr val="FF3300"/>
                </a:solidFill>
              </a:rPr>
              <a:t>Lesson 1</a:t>
            </a:r>
            <a:endParaRPr lang="en-US" sz="1600"/>
          </a:p>
        </p:txBody>
      </p:sp>
      <p:pic>
        <p:nvPicPr>
          <p:cNvPr id="39942" name="Picture 6" descr="j0195384"/>
          <p:cNvPicPr>
            <a:picLocks noChangeAspect="1" noChangeArrowheads="1"/>
          </p:cNvPicPr>
          <p:nvPr/>
        </p:nvPicPr>
        <p:blipFill>
          <a:blip r:embed="rId3"/>
          <a:srcRect/>
          <a:stretch>
            <a:fillRect/>
          </a:stretch>
        </p:blipFill>
        <p:spPr bwMode="auto">
          <a:xfrm>
            <a:off x="6096000" y="2362200"/>
            <a:ext cx="1828800" cy="2514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2006 Washington OSPI.     All rights reserved.</a:t>
            </a:r>
          </a:p>
        </p:txBody>
      </p:sp>
      <p:sp>
        <p:nvSpPr>
          <p:cNvPr id="41986" name="Rectangle 2"/>
          <p:cNvSpPr>
            <a:spLocks noGrp="1" noChangeArrowheads="1"/>
          </p:cNvSpPr>
          <p:nvPr>
            <p:ph type="title"/>
          </p:nvPr>
        </p:nvSpPr>
        <p:spPr/>
        <p:txBody>
          <a:bodyPr/>
          <a:lstStyle/>
          <a:p>
            <a:r>
              <a:rPr lang="en-US"/>
              <a:t>DEFINITION –</a:t>
            </a:r>
            <a:r>
              <a:rPr lang="en-US" i="1"/>
              <a:t> your turn</a:t>
            </a:r>
            <a:endParaRPr lang="en-US"/>
          </a:p>
        </p:txBody>
      </p:sp>
      <p:sp>
        <p:nvSpPr>
          <p:cNvPr id="41987" name="Rectangle 3"/>
          <p:cNvSpPr>
            <a:spLocks noGrp="1" noChangeArrowheads="1"/>
          </p:cNvSpPr>
          <p:nvPr>
            <p:ph type="body" idx="1"/>
          </p:nvPr>
        </p:nvSpPr>
        <p:spPr/>
        <p:txBody>
          <a:bodyPr/>
          <a:lstStyle/>
          <a:p>
            <a:r>
              <a:rPr lang="en-US"/>
              <a:t>Defining specific words shows an awareness of the audience.  It shows you are thinking of what the audience knows and what they don’t know.</a:t>
            </a:r>
          </a:p>
          <a:p>
            <a:endParaRPr lang="en-US"/>
          </a:p>
          <a:p>
            <a:r>
              <a:rPr lang="en-US"/>
              <a:t>Talk to your classmate about some of the “lingo” you hear at school.  What would you have to </a:t>
            </a:r>
            <a:r>
              <a:rPr lang="en-US" u="sng"/>
              <a:t>define</a:t>
            </a:r>
            <a:r>
              <a:rPr lang="en-US"/>
              <a:t> for your parents?</a:t>
            </a:r>
          </a:p>
        </p:txBody>
      </p:sp>
      <p:sp>
        <p:nvSpPr>
          <p:cNvPr id="41988" name="Text Box 4"/>
          <p:cNvSpPr txBox="1">
            <a:spLocks noChangeArrowheads="1"/>
          </p:cNvSpPr>
          <p:nvPr/>
        </p:nvSpPr>
        <p:spPr bwMode="auto">
          <a:xfrm>
            <a:off x="685800" y="6172200"/>
            <a:ext cx="20574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t>Copyright 2006 Washington OSPI.     All rights reserved.</a:t>
            </a:r>
          </a:p>
        </p:txBody>
      </p:sp>
      <p:sp>
        <p:nvSpPr>
          <p:cNvPr id="44034" name="Rectangle 2"/>
          <p:cNvSpPr>
            <a:spLocks noGrp="1" noChangeArrowheads="1"/>
          </p:cNvSpPr>
          <p:nvPr>
            <p:ph type="title"/>
          </p:nvPr>
        </p:nvSpPr>
        <p:spPr/>
        <p:txBody>
          <a:bodyPr/>
          <a:lstStyle/>
          <a:p>
            <a:r>
              <a:rPr lang="en-US" sz="4000"/>
              <a:t>What does elaboration look like?</a:t>
            </a:r>
          </a:p>
        </p:txBody>
      </p:sp>
      <p:sp>
        <p:nvSpPr>
          <p:cNvPr id="44035" name="Rectangle 3"/>
          <p:cNvSpPr>
            <a:spLocks noGrp="1" noChangeArrowheads="1"/>
          </p:cNvSpPr>
          <p:nvPr>
            <p:ph type="body" idx="1"/>
          </p:nvPr>
        </p:nvSpPr>
        <p:spPr/>
        <p:txBody>
          <a:bodyPr/>
          <a:lstStyle/>
          <a:p>
            <a:r>
              <a:rPr lang="en-US" b="1" u="sng"/>
              <a:t>STATISTICS and FACTS </a:t>
            </a:r>
            <a:r>
              <a:rPr lang="en-US"/>
              <a:t> -- are the numbers (data) and information that help support your idea or argument.</a:t>
            </a:r>
          </a:p>
        </p:txBody>
      </p:sp>
      <p:sp>
        <p:nvSpPr>
          <p:cNvPr id="44036" name="AutoShape 4"/>
          <p:cNvSpPr>
            <a:spLocks noChangeArrowheads="1"/>
          </p:cNvSpPr>
          <p:nvPr/>
        </p:nvSpPr>
        <p:spPr bwMode="auto">
          <a:xfrm>
            <a:off x="1066800" y="3733800"/>
            <a:ext cx="2438400" cy="1676400"/>
          </a:xfrm>
          <a:prstGeom prst="wedgeRectCallout">
            <a:avLst>
              <a:gd name="adj1" fmla="val 71356"/>
              <a:gd name="adj2" fmla="val 75662"/>
            </a:avLst>
          </a:prstGeom>
          <a:solidFill>
            <a:srgbClr val="FFFF99"/>
          </a:solidFill>
          <a:ln w="9525">
            <a:solidFill>
              <a:schemeClr val="tx1"/>
            </a:solidFill>
            <a:miter lim="800000"/>
            <a:headEnd/>
            <a:tailEnd/>
          </a:ln>
          <a:effectLst/>
        </p:spPr>
        <p:txBody>
          <a:bodyPr/>
          <a:lstStyle/>
          <a:p>
            <a:r>
              <a:rPr lang="en-US" b="1"/>
              <a:t>Mom, did you know that </a:t>
            </a:r>
            <a:r>
              <a:rPr lang="en-US" b="1" u="sng"/>
              <a:t>98%</a:t>
            </a:r>
            <a:r>
              <a:rPr lang="en-US" b="1"/>
              <a:t> of all my friends get to stay up until 1:00 AM on weekends?</a:t>
            </a:r>
          </a:p>
        </p:txBody>
      </p:sp>
      <p:sp>
        <p:nvSpPr>
          <p:cNvPr id="44037" name="AutoShape 5"/>
          <p:cNvSpPr>
            <a:spLocks noChangeArrowheads="1"/>
          </p:cNvSpPr>
          <p:nvPr/>
        </p:nvSpPr>
        <p:spPr bwMode="auto">
          <a:xfrm>
            <a:off x="3810000" y="3429000"/>
            <a:ext cx="2590800" cy="1676400"/>
          </a:xfrm>
          <a:prstGeom prst="wedgeRectCallout">
            <a:avLst>
              <a:gd name="adj1" fmla="val -35477"/>
              <a:gd name="adj2" fmla="val 115718"/>
            </a:avLst>
          </a:prstGeom>
          <a:solidFill>
            <a:srgbClr val="FFFF99"/>
          </a:solidFill>
          <a:ln w="9525">
            <a:solidFill>
              <a:schemeClr val="tx1"/>
            </a:solidFill>
            <a:miter lim="800000"/>
            <a:headEnd/>
            <a:tailEnd/>
          </a:ln>
          <a:effectLst/>
        </p:spPr>
        <p:txBody>
          <a:bodyPr/>
          <a:lstStyle/>
          <a:p>
            <a:r>
              <a:rPr lang="en-US" b="1"/>
              <a:t>Well, Son, did you know that 3 out of  4 parents would have grounded you for staying out so late?</a:t>
            </a:r>
          </a:p>
        </p:txBody>
      </p:sp>
      <p:sp>
        <p:nvSpPr>
          <p:cNvPr id="44038" name="Text Box 6"/>
          <p:cNvSpPr txBox="1">
            <a:spLocks noChangeArrowheads="1"/>
          </p:cNvSpPr>
          <p:nvPr/>
        </p:nvSpPr>
        <p:spPr bwMode="auto">
          <a:xfrm>
            <a:off x="762000" y="6324600"/>
            <a:ext cx="15240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
        <p:nvSpPr>
          <p:cNvPr id="44039" name="AutoShape 7"/>
          <p:cNvSpPr>
            <a:spLocks noChangeArrowheads="1"/>
          </p:cNvSpPr>
          <p:nvPr/>
        </p:nvSpPr>
        <p:spPr bwMode="auto">
          <a:xfrm>
            <a:off x="6705600" y="4114800"/>
            <a:ext cx="1905000" cy="1752600"/>
          </a:xfrm>
          <a:prstGeom prst="wedgeRectCallout">
            <a:avLst>
              <a:gd name="adj1" fmla="val -38583"/>
              <a:gd name="adj2" fmla="val 76449"/>
            </a:avLst>
          </a:prstGeom>
          <a:solidFill>
            <a:srgbClr val="FFFF99"/>
          </a:solidFill>
          <a:ln w="9525">
            <a:solidFill>
              <a:schemeClr val="tx1"/>
            </a:solidFill>
            <a:miter lim="800000"/>
            <a:headEnd/>
            <a:tailEnd/>
          </a:ln>
          <a:effectLst/>
        </p:spPr>
        <p:txBody>
          <a:bodyPr/>
          <a:lstStyle/>
          <a:p>
            <a:pPr algn="ctr"/>
            <a:r>
              <a:rPr lang="en-US" b="1"/>
              <a:t>Kids who smoke at an early age</a:t>
            </a:r>
            <a:r>
              <a:rPr lang="en-US"/>
              <a:t> </a:t>
            </a:r>
            <a:r>
              <a:rPr lang="en-US" b="1"/>
              <a:t>are prone to heart attacks later in life.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2006 Washington OSPI.     All rights reserved.</a:t>
            </a:r>
          </a:p>
        </p:txBody>
      </p:sp>
      <p:sp>
        <p:nvSpPr>
          <p:cNvPr id="46082" name="Rectangle 2"/>
          <p:cNvSpPr>
            <a:spLocks noGrp="1" noChangeArrowheads="1"/>
          </p:cNvSpPr>
          <p:nvPr>
            <p:ph type="title"/>
          </p:nvPr>
        </p:nvSpPr>
        <p:spPr/>
        <p:txBody>
          <a:bodyPr/>
          <a:lstStyle/>
          <a:p>
            <a:r>
              <a:rPr lang="en-US" sz="4000"/>
              <a:t>Develop your point with facts and statistics.</a:t>
            </a:r>
            <a:br>
              <a:rPr lang="en-US" sz="4000"/>
            </a:br>
            <a:r>
              <a:rPr lang="en-US" sz="1400"/>
              <a:t>Student Sample</a:t>
            </a:r>
            <a:endParaRPr lang="en-US" sz="4000"/>
          </a:p>
        </p:txBody>
      </p:sp>
      <p:pic>
        <p:nvPicPr>
          <p:cNvPr id="46084" name="Picture 4" descr="j0199283"/>
          <p:cNvPicPr>
            <a:picLocks noChangeAspect="1" noChangeArrowheads="1"/>
          </p:cNvPicPr>
          <p:nvPr/>
        </p:nvPicPr>
        <p:blipFill>
          <a:blip r:embed="rId3"/>
          <a:srcRect/>
          <a:stretch>
            <a:fillRect/>
          </a:stretch>
        </p:blipFill>
        <p:spPr bwMode="auto">
          <a:xfrm>
            <a:off x="5715000" y="2133600"/>
            <a:ext cx="2451100" cy="2438400"/>
          </a:xfrm>
          <a:prstGeom prst="rect">
            <a:avLst/>
          </a:prstGeom>
          <a:noFill/>
        </p:spPr>
      </p:pic>
      <p:sp>
        <p:nvSpPr>
          <p:cNvPr id="46085" name="Text Box 5"/>
          <p:cNvSpPr txBox="1">
            <a:spLocks noChangeArrowheads="1"/>
          </p:cNvSpPr>
          <p:nvPr/>
        </p:nvSpPr>
        <p:spPr bwMode="auto">
          <a:xfrm>
            <a:off x="685800" y="2057400"/>
            <a:ext cx="4343400" cy="3743325"/>
          </a:xfrm>
          <a:prstGeom prst="rect">
            <a:avLst/>
          </a:prstGeom>
          <a:noFill/>
          <a:ln w="9525" algn="ctr">
            <a:noFill/>
            <a:miter lim="800000"/>
            <a:headEnd/>
            <a:tailEnd/>
          </a:ln>
          <a:effectLst/>
        </p:spPr>
        <p:txBody>
          <a:bodyPr>
            <a:spAutoFit/>
          </a:bodyPr>
          <a:lstStyle/>
          <a:p>
            <a:pPr>
              <a:spcBef>
                <a:spcPct val="50000"/>
              </a:spcBef>
            </a:pPr>
            <a:r>
              <a:rPr lang="en-US" sz="2400"/>
              <a:t>     Another craze to sweep America was the low-carb diet.  </a:t>
            </a:r>
            <a:r>
              <a:rPr lang="en-US" sz="2400" u="sng"/>
              <a:t>It was reported in the newspaper after the last holiday season that 67% of all Americans were low-carb dieting.</a:t>
            </a:r>
            <a:r>
              <a:rPr lang="en-US" sz="2400"/>
              <a:t>  Let me tell you the personal impact that has had on my family’s wheat farm here in Washington.  </a:t>
            </a:r>
          </a:p>
        </p:txBody>
      </p:sp>
      <p:sp>
        <p:nvSpPr>
          <p:cNvPr id="46086" name="Text Box 6"/>
          <p:cNvSpPr txBox="1">
            <a:spLocks noChangeArrowheads="1"/>
          </p:cNvSpPr>
          <p:nvPr/>
        </p:nvSpPr>
        <p:spPr bwMode="auto">
          <a:xfrm>
            <a:off x="685800" y="6108700"/>
            <a:ext cx="1981200" cy="749300"/>
          </a:xfrm>
          <a:prstGeom prst="rect">
            <a:avLst/>
          </a:prstGeom>
          <a:noFill/>
          <a:ln w="9525" algn="ctr">
            <a:noFill/>
            <a:miter lim="800000"/>
            <a:headEnd/>
            <a:tailEnd/>
          </a:ln>
          <a:effectLst/>
        </p:spPr>
        <p:txBody>
          <a:bodyPr>
            <a:spAutoFit/>
          </a:bodyPr>
          <a:lstStyle/>
          <a:p>
            <a:pPr>
              <a:spcBef>
                <a:spcPct val="50000"/>
              </a:spcBef>
            </a:pPr>
            <a:r>
              <a:rPr lang="en-US" sz="1600" b="1">
                <a:solidFill>
                  <a:srgbClr val="FF3300"/>
                </a:solidFill>
              </a:rPr>
              <a:t>Lesson 1</a:t>
            </a:r>
          </a:p>
          <a:p>
            <a:pPr algn="ctr">
              <a:spcBef>
                <a:spcPct val="50000"/>
              </a:spcBef>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2006 Washington OSPI.     All rights reserved.</a:t>
            </a:r>
          </a:p>
        </p:txBody>
      </p:sp>
      <p:sp>
        <p:nvSpPr>
          <p:cNvPr id="48130" name="Rectangle 2"/>
          <p:cNvSpPr>
            <a:spLocks noGrp="1" noChangeArrowheads="1"/>
          </p:cNvSpPr>
          <p:nvPr>
            <p:ph type="title"/>
          </p:nvPr>
        </p:nvSpPr>
        <p:spPr/>
        <p:txBody>
          <a:bodyPr/>
          <a:lstStyle/>
          <a:p>
            <a:r>
              <a:rPr lang="en-US" sz="4000"/>
              <a:t>STATISTICS and FACTS – </a:t>
            </a:r>
            <a:r>
              <a:rPr lang="en-US" sz="4000" i="1"/>
              <a:t>your turn</a:t>
            </a:r>
          </a:p>
        </p:txBody>
      </p:sp>
      <p:sp>
        <p:nvSpPr>
          <p:cNvPr id="48131" name="Rectangle 3"/>
          <p:cNvSpPr>
            <a:spLocks noGrp="1" noChangeArrowheads="1"/>
          </p:cNvSpPr>
          <p:nvPr>
            <p:ph type="body" idx="1"/>
          </p:nvPr>
        </p:nvSpPr>
        <p:spPr/>
        <p:txBody>
          <a:bodyPr/>
          <a:lstStyle/>
          <a:p>
            <a:pPr>
              <a:lnSpc>
                <a:spcPct val="90000"/>
              </a:lnSpc>
              <a:buFontTx/>
              <a:buNone/>
            </a:pPr>
            <a:r>
              <a:rPr lang="en-US" sz="2800" dirty="0"/>
              <a:t> </a:t>
            </a:r>
          </a:p>
          <a:p>
            <a:pPr>
              <a:lnSpc>
                <a:spcPct val="90000"/>
              </a:lnSpc>
            </a:pPr>
            <a:r>
              <a:rPr lang="en-US" sz="2800" dirty="0"/>
              <a:t>Talk to a partner and come up with a statistic about school, e.g., number of football games won, number of friendly </a:t>
            </a:r>
            <a:r>
              <a:rPr lang="en-US" sz="2800" dirty="0" smtClean="0"/>
              <a:t>teachers, etc.</a:t>
            </a:r>
            <a:endParaRPr lang="en-US" sz="2800" dirty="0"/>
          </a:p>
          <a:p>
            <a:pPr>
              <a:lnSpc>
                <a:spcPct val="90000"/>
              </a:lnSpc>
            </a:pPr>
            <a:r>
              <a:rPr lang="en-US" sz="2800" dirty="0"/>
              <a:t>Think of what statistics would convince the audience.</a:t>
            </a:r>
          </a:p>
          <a:p>
            <a:pPr>
              <a:lnSpc>
                <a:spcPct val="90000"/>
              </a:lnSpc>
              <a:buClr>
                <a:schemeClr val="tx1"/>
              </a:buClr>
            </a:pPr>
            <a:r>
              <a:rPr lang="en-US" sz="2800" dirty="0"/>
              <a:t>Share an idea with the whole group.</a:t>
            </a:r>
          </a:p>
          <a:p>
            <a:pPr>
              <a:lnSpc>
                <a:spcPct val="90000"/>
              </a:lnSpc>
            </a:pPr>
            <a:endParaRPr lang="en-US" sz="2800" dirty="0"/>
          </a:p>
          <a:p>
            <a:pPr>
              <a:lnSpc>
                <a:spcPct val="90000"/>
              </a:lnSpc>
            </a:pPr>
            <a:endParaRPr lang="en-US" sz="2800" dirty="0"/>
          </a:p>
        </p:txBody>
      </p:sp>
      <p:sp>
        <p:nvSpPr>
          <p:cNvPr id="48132" name="Text Box 4"/>
          <p:cNvSpPr txBox="1">
            <a:spLocks noChangeArrowheads="1"/>
          </p:cNvSpPr>
          <p:nvPr/>
        </p:nvSpPr>
        <p:spPr bwMode="auto">
          <a:xfrm>
            <a:off x="533400" y="6324600"/>
            <a:ext cx="16764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2006 Washington OSPI.     All rights reserved.</a:t>
            </a:r>
          </a:p>
        </p:txBody>
      </p:sp>
      <p:sp>
        <p:nvSpPr>
          <p:cNvPr id="50178" name="Rectangle 2"/>
          <p:cNvSpPr>
            <a:spLocks noGrp="1" noChangeArrowheads="1"/>
          </p:cNvSpPr>
          <p:nvPr>
            <p:ph type="title"/>
          </p:nvPr>
        </p:nvSpPr>
        <p:spPr/>
        <p:txBody>
          <a:bodyPr/>
          <a:lstStyle/>
          <a:p>
            <a:r>
              <a:rPr lang="en-US" sz="4000"/>
              <a:t>What does elaboration look like?</a:t>
            </a:r>
          </a:p>
        </p:txBody>
      </p:sp>
      <p:sp>
        <p:nvSpPr>
          <p:cNvPr id="50179" name="Rectangle 3"/>
          <p:cNvSpPr>
            <a:spLocks noGrp="1" noChangeArrowheads="1"/>
          </p:cNvSpPr>
          <p:nvPr>
            <p:ph type="body" idx="1"/>
          </p:nvPr>
        </p:nvSpPr>
        <p:spPr/>
        <p:txBody>
          <a:bodyPr/>
          <a:lstStyle/>
          <a:p>
            <a:r>
              <a:rPr lang="en-US" b="1" u="sng"/>
              <a:t>QUOTATIONS</a:t>
            </a:r>
            <a:r>
              <a:rPr lang="en-US" b="1"/>
              <a:t> -- </a:t>
            </a:r>
            <a:r>
              <a:rPr lang="en-US"/>
              <a:t> are words someone says that can help support your idea or argument.</a:t>
            </a:r>
            <a:endParaRPr lang="en-US" b="1" u="sng"/>
          </a:p>
        </p:txBody>
      </p:sp>
      <p:sp>
        <p:nvSpPr>
          <p:cNvPr id="50180" name="AutoShape 4"/>
          <p:cNvSpPr>
            <a:spLocks noChangeArrowheads="1"/>
          </p:cNvSpPr>
          <p:nvPr/>
        </p:nvSpPr>
        <p:spPr bwMode="auto">
          <a:xfrm>
            <a:off x="4343400" y="4419600"/>
            <a:ext cx="2971800" cy="1295400"/>
          </a:xfrm>
          <a:prstGeom prst="wedgeRectCallout">
            <a:avLst>
              <a:gd name="adj1" fmla="val -106250"/>
              <a:gd name="adj2" fmla="val 12991"/>
            </a:avLst>
          </a:prstGeom>
          <a:solidFill>
            <a:srgbClr val="FFFF99"/>
          </a:solidFill>
          <a:ln w="9525">
            <a:solidFill>
              <a:schemeClr val="tx1"/>
            </a:solidFill>
            <a:miter lim="800000"/>
            <a:headEnd/>
            <a:tailEnd/>
          </a:ln>
          <a:effectLst/>
        </p:spPr>
        <p:txBody>
          <a:bodyPr/>
          <a:lstStyle/>
          <a:p>
            <a:pPr algn="ctr"/>
            <a:r>
              <a:rPr lang="en-US" b="1"/>
              <a:t>“Spaying or neutering dogs and cats is the single best gift a pet owner can give.”</a:t>
            </a:r>
          </a:p>
        </p:txBody>
      </p:sp>
      <p:sp>
        <p:nvSpPr>
          <p:cNvPr id="50181" name="Text Box 5"/>
          <p:cNvSpPr txBox="1">
            <a:spLocks noChangeArrowheads="1"/>
          </p:cNvSpPr>
          <p:nvPr/>
        </p:nvSpPr>
        <p:spPr bwMode="auto">
          <a:xfrm>
            <a:off x="762000" y="3886200"/>
            <a:ext cx="2133600" cy="1465263"/>
          </a:xfrm>
          <a:prstGeom prst="rect">
            <a:avLst/>
          </a:prstGeom>
          <a:noFill/>
          <a:ln w="9525">
            <a:noFill/>
            <a:miter lim="800000"/>
            <a:headEnd/>
            <a:tailEnd/>
          </a:ln>
          <a:effectLst/>
        </p:spPr>
        <p:txBody>
          <a:bodyPr>
            <a:spAutoFit/>
          </a:bodyPr>
          <a:lstStyle/>
          <a:p>
            <a:pPr>
              <a:spcBef>
                <a:spcPct val="50000"/>
              </a:spcBef>
            </a:pPr>
            <a:r>
              <a:rPr lang="en-US" b="1"/>
              <a:t>Dr. Stein, the veterinarian from the animal shelter, agreed when she said,</a:t>
            </a:r>
            <a:r>
              <a:rPr lang="en-US"/>
              <a:t> </a:t>
            </a:r>
          </a:p>
        </p:txBody>
      </p:sp>
      <p:sp>
        <p:nvSpPr>
          <p:cNvPr id="50182" name="Text Box 6"/>
          <p:cNvSpPr txBox="1">
            <a:spLocks noChangeArrowheads="1"/>
          </p:cNvSpPr>
          <p:nvPr/>
        </p:nvSpPr>
        <p:spPr bwMode="auto">
          <a:xfrm>
            <a:off x="685800" y="6172200"/>
            <a:ext cx="18288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2006 Washington OSPI.     All rights reserved.</a:t>
            </a:r>
          </a:p>
        </p:txBody>
      </p:sp>
      <p:sp>
        <p:nvSpPr>
          <p:cNvPr id="52226" name="Rectangle 2"/>
          <p:cNvSpPr>
            <a:spLocks noGrp="1" noChangeArrowheads="1"/>
          </p:cNvSpPr>
          <p:nvPr>
            <p:ph type="title"/>
          </p:nvPr>
        </p:nvSpPr>
        <p:spPr/>
        <p:txBody>
          <a:bodyPr/>
          <a:lstStyle/>
          <a:p>
            <a:r>
              <a:rPr lang="en-US" sz="4000"/>
              <a:t>Develop your point with quotations.</a:t>
            </a:r>
            <a:br>
              <a:rPr lang="en-US" sz="4000"/>
            </a:br>
            <a:r>
              <a:rPr lang="en-US" sz="1400"/>
              <a:t>Student Sample</a:t>
            </a:r>
            <a:endParaRPr lang="en-US" sz="4000"/>
          </a:p>
        </p:txBody>
      </p:sp>
      <p:pic>
        <p:nvPicPr>
          <p:cNvPr id="52228" name="Picture 4" descr="j0240695"/>
          <p:cNvPicPr>
            <a:picLocks noChangeAspect="1" noChangeArrowheads="1"/>
          </p:cNvPicPr>
          <p:nvPr/>
        </p:nvPicPr>
        <p:blipFill>
          <a:blip r:embed="rId3"/>
          <a:srcRect/>
          <a:stretch>
            <a:fillRect/>
          </a:stretch>
        </p:blipFill>
        <p:spPr bwMode="auto">
          <a:xfrm>
            <a:off x="5486400" y="2286000"/>
            <a:ext cx="2587625" cy="2362200"/>
          </a:xfrm>
          <a:prstGeom prst="rect">
            <a:avLst/>
          </a:prstGeom>
          <a:noFill/>
        </p:spPr>
      </p:pic>
      <p:sp>
        <p:nvSpPr>
          <p:cNvPr id="52229" name="Text Box 5"/>
          <p:cNvSpPr txBox="1">
            <a:spLocks noChangeArrowheads="1"/>
          </p:cNvSpPr>
          <p:nvPr/>
        </p:nvSpPr>
        <p:spPr bwMode="auto">
          <a:xfrm>
            <a:off x="609600" y="1524000"/>
            <a:ext cx="4495800" cy="4664075"/>
          </a:xfrm>
          <a:prstGeom prst="rect">
            <a:avLst/>
          </a:prstGeom>
          <a:noFill/>
          <a:ln w="9525" algn="ctr">
            <a:noFill/>
            <a:miter lim="800000"/>
            <a:headEnd/>
            <a:tailEnd/>
          </a:ln>
          <a:effectLst/>
        </p:spPr>
        <p:txBody>
          <a:bodyPr>
            <a:spAutoFit/>
          </a:bodyPr>
          <a:lstStyle/>
          <a:p>
            <a:pPr>
              <a:spcBef>
                <a:spcPct val="50000"/>
              </a:spcBef>
            </a:pPr>
            <a:r>
              <a:rPr lang="en-US" sz="2000"/>
              <a:t>      Another reason to graduate from high school is that even technical jobs require a diploma.  Jared Turner from  </a:t>
            </a:r>
            <a:r>
              <a:rPr lang="en-US" sz="2000" i="1"/>
              <a:t>Best Performance Welding </a:t>
            </a:r>
            <a:r>
              <a:rPr lang="en-US" sz="2000"/>
              <a:t>magazine</a:t>
            </a:r>
            <a:r>
              <a:rPr lang="en-US" sz="2000" i="1"/>
              <a:t> </a:t>
            </a:r>
            <a:r>
              <a:rPr lang="en-US" sz="2000"/>
              <a:t>states, </a:t>
            </a:r>
            <a:r>
              <a:rPr lang="en-US" sz="2000" u="sng"/>
              <a:t>“We won’t even consider hiring a person without a high school diploma.  Our workers need to read the job specs, monitor equipment performance, and write orders and reports.</a:t>
            </a:r>
            <a:r>
              <a:rPr lang="en-US" sz="2000"/>
              <a:t>”  Turner went on to describe the many qualified applicants who compete for positions in his busy firm.  This seems to be different from the good old days and makes a pretty decent point about staying in school.  </a:t>
            </a:r>
          </a:p>
        </p:txBody>
      </p:sp>
      <p:sp>
        <p:nvSpPr>
          <p:cNvPr id="52230" name="Text Box 6"/>
          <p:cNvSpPr txBox="1">
            <a:spLocks noChangeArrowheads="1"/>
          </p:cNvSpPr>
          <p:nvPr/>
        </p:nvSpPr>
        <p:spPr bwMode="auto">
          <a:xfrm>
            <a:off x="533400" y="6248400"/>
            <a:ext cx="2133600" cy="336550"/>
          </a:xfrm>
          <a:prstGeom prst="rect">
            <a:avLst/>
          </a:prstGeom>
          <a:noFill/>
          <a:ln w="9525" algn="ctr">
            <a:noFill/>
            <a:miter lim="800000"/>
            <a:headEnd/>
            <a:tailEnd/>
          </a:ln>
          <a:effectLst/>
        </p:spPr>
        <p:txBody>
          <a:bodyPr>
            <a:spAutoFit/>
          </a:bodyPr>
          <a:lstStyle/>
          <a:p>
            <a:pPr>
              <a:spcBef>
                <a:spcPct val="50000"/>
              </a:spcBef>
            </a:pPr>
            <a:r>
              <a:rPr lang="en-US" sz="1600" b="1">
                <a:solidFill>
                  <a:srgbClr val="FF3300"/>
                </a:solidFill>
              </a:rPr>
              <a:t>Lesson 1</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2006 Washington OSPI.     All rights reserved.</a:t>
            </a:r>
          </a:p>
        </p:txBody>
      </p:sp>
      <p:sp>
        <p:nvSpPr>
          <p:cNvPr id="54274" name="Rectangle 2"/>
          <p:cNvSpPr>
            <a:spLocks noGrp="1" noChangeArrowheads="1"/>
          </p:cNvSpPr>
          <p:nvPr>
            <p:ph type="title"/>
          </p:nvPr>
        </p:nvSpPr>
        <p:spPr/>
        <p:txBody>
          <a:bodyPr/>
          <a:lstStyle/>
          <a:p>
            <a:r>
              <a:rPr lang="en-US" sz="4000"/>
              <a:t>QUOTATION – </a:t>
            </a:r>
            <a:r>
              <a:rPr lang="en-US" sz="4000" i="1"/>
              <a:t>your turn</a:t>
            </a:r>
            <a:endParaRPr lang="en-US" sz="4000"/>
          </a:p>
        </p:txBody>
      </p:sp>
      <p:sp>
        <p:nvSpPr>
          <p:cNvPr id="54275" name="Rectangle 3"/>
          <p:cNvSpPr>
            <a:spLocks noGrp="1" noChangeArrowheads="1"/>
          </p:cNvSpPr>
          <p:nvPr>
            <p:ph type="body" idx="1"/>
          </p:nvPr>
        </p:nvSpPr>
        <p:spPr/>
        <p:txBody>
          <a:bodyPr/>
          <a:lstStyle/>
          <a:p>
            <a:r>
              <a:rPr lang="en-US" dirty="0"/>
              <a:t>Quotations or simple dialogue can add information and credibility to your idea or argument. </a:t>
            </a:r>
          </a:p>
          <a:p>
            <a:r>
              <a:rPr lang="en-US" dirty="0"/>
              <a:t>Tell your classmate what </a:t>
            </a:r>
            <a:r>
              <a:rPr lang="en-US" dirty="0" smtClean="0"/>
              <a:t>lunch is like at your school.</a:t>
            </a:r>
            <a:endParaRPr lang="en-US" dirty="0"/>
          </a:p>
        </p:txBody>
      </p:sp>
      <p:sp>
        <p:nvSpPr>
          <p:cNvPr id="54276" name="Text Box 4"/>
          <p:cNvSpPr txBox="1">
            <a:spLocks noChangeArrowheads="1"/>
          </p:cNvSpPr>
          <p:nvPr/>
        </p:nvSpPr>
        <p:spPr bwMode="auto">
          <a:xfrm>
            <a:off x="838200" y="6248400"/>
            <a:ext cx="16002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2006 Washington OSPI.     All rights reserved.</a:t>
            </a:r>
          </a:p>
        </p:txBody>
      </p:sp>
      <p:sp>
        <p:nvSpPr>
          <p:cNvPr id="56322" name="Rectangle 2"/>
          <p:cNvSpPr>
            <a:spLocks noGrp="1" noChangeArrowheads="1"/>
          </p:cNvSpPr>
          <p:nvPr>
            <p:ph type="title"/>
          </p:nvPr>
        </p:nvSpPr>
        <p:spPr/>
        <p:txBody>
          <a:bodyPr/>
          <a:lstStyle/>
          <a:p>
            <a:r>
              <a:rPr lang="en-US" sz="4000"/>
              <a:t>What does elaboration look like?</a:t>
            </a:r>
          </a:p>
        </p:txBody>
      </p:sp>
      <p:sp>
        <p:nvSpPr>
          <p:cNvPr id="56323" name="Rectangle 3"/>
          <p:cNvSpPr>
            <a:spLocks noGrp="1" noChangeArrowheads="1"/>
          </p:cNvSpPr>
          <p:nvPr>
            <p:ph type="body" idx="1"/>
          </p:nvPr>
        </p:nvSpPr>
        <p:spPr/>
        <p:txBody>
          <a:bodyPr/>
          <a:lstStyle/>
          <a:p>
            <a:r>
              <a:rPr lang="en-US" b="1"/>
              <a:t>DESCRIPTIONS </a:t>
            </a:r>
            <a:r>
              <a:rPr lang="en-US"/>
              <a:t>--are ways to create vivid images for the reader.</a:t>
            </a:r>
          </a:p>
        </p:txBody>
      </p:sp>
      <p:sp>
        <p:nvSpPr>
          <p:cNvPr id="56324" name="Rectangle 4"/>
          <p:cNvSpPr>
            <a:spLocks noChangeArrowheads="1"/>
          </p:cNvSpPr>
          <p:nvPr/>
        </p:nvSpPr>
        <p:spPr bwMode="auto">
          <a:xfrm>
            <a:off x="838200" y="3352800"/>
            <a:ext cx="7543800" cy="2438400"/>
          </a:xfrm>
          <a:prstGeom prst="rect">
            <a:avLst/>
          </a:prstGeom>
          <a:solidFill>
            <a:srgbClr val="FFFF99"/>
          </a:solidFill>
          <a:ln w="9525">
            <a:solidFill>
              <a:schemeClr val="tx1"/>
            </a:solidFill>
            <a:miter lim="800000"/>
            <a:headEnd/>
            <a:tailEnd/>
          </a:ln>
          <a:effectLst/>
        </p:spPr>
        <p:txBody>
          <a:bodyPr wrap="none" anchor="ctr"/>
          <a:lstStyle/>
          <a:p>
            <a:r>
              <a:rPr lang="en-US" sz="2000" b="1"/>
              <a:t>The sound of my phone cut through the silent class, and</a:t>
            </a:r>
          </a:p>
          <a:p>
            <a:r>
              <a:rPr lang="en-US" sz="2000" b="1"/>
              <a:t> I anxiously dug into my backpack to grab it before Mrs. </a:t>
            </a:r>
          </a:p>
          <a:p>
            <a:r>
              <a:rPr lang="en-US" sz="2000" b="1"/>
              <a:t>Schuman, the writing teacher, noticed.  Pawing through </a:t>
            </a:r>
          </a:p>
          <a:p>
            <a:r>
              <a:rPr lang="en-US" sz="2000" b="1"/>
              <a:t>Chapstick, lipstick, gum wrappers, and rubber hair wraps, </a:t>
            </a:r>
          </a:p>
          <a:p>
            <a:r>
              <a:rPr lang="en-US" sz="2000" b="1"/>
              <a:t>my hand darted around the deep pockets of my backpack.</a:t>
            </a:r>
          </a:p>
          <a:p>
            <a:r>
              <a:rPr lang="en-US" sz="2000" b="1"/>
              <a:t>“Must shut off ringer,” I thought.</a:t>
            </a:r>
          </a:p>
        </p:txBody>
      </p:sp>
      <p:sp>
        <p:nvSpPr>
          <p:cNvPr id="56325" name="Text Box 5"/>
          <p:cNvSpPr txBox="1">
            <a:spLocks noChangeArrowheads="1"/>
          </p:cNvSpPr>
          <p:nvPr/>
        </p:nvSpPr>
        <p:spPr bwMode="auto">
          <a:xfrm>
            <a:off x="609600" y="6019800"/>
            <a:ext cx="20574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p:txBody>
          <a:bodyPr/>
          <a:lstStyle/>
          <a:p>
            <a:r>
              <a:rPr lang="en-US"/>
              <a:t>Copyright 2006 Washington OSPI.     All rights reserved.</a:t>
            </a:r>
          </a:p>
        </p:txBody>
      </p:sp>
      <p:sp>
        <p:nvSpPr>
          <p:cNvPr id="21506" name="Rectangle 2"/>
          <p:cNvSpPr>
            <a:spLocks noGrp="1" noChangeArrowheads="1"/>
          </p:cNvSpPr>
          <p:nvPr>
            <p:ph type="title"/>
          </p:nvPr>
        </p:nvSpPr>
        <p:spPr>
          <a:xfrm>
            <a:off x="228600" y="228600"/>
            <a:ext cx="8229600" cy="2057400"/>
          </a:xfrm>
        </p:spPr>
        <p:txBody>
          <a:bodyPr/>
          <a:lstStyle/>
          <a:p>
            <a:pPr algn="l"/>
            <a:r>
              <a:rPr lang="en-US"/>
              <a:t>      DEFINING ELABORATION</a:t>
            </a:r>
            <a:br>
              <a:rPr lang="en-US"/>
            </a:br>
            <a:r>
              <a:rPr lang="en-US"/>
              <a:t>      </a:t>
            </a:r>
            <a:r>
              <a:rPr lang="en-US" sz="2800" b="1">
                <a:solidFill>
                  <a:srgbClr val="FF3300"/>
                </a:solidFill>
              </a:rPr>
              <a:t>Lesson 1</a:t>
            </a:r>
            <a:endParaRPr lang="en-US" b="1">
              <a:solidFill>
                <a:srgbClr val="FF3300"/>
              </a:solidFill>
            </a:endParaRPr>
          </a:p>
        </p:txBody>
      </p:sp>
      <p:sp>
        <p:nvSpPr>
          <p:cNvPr id="21507" name="Rectangle 3"/>
          <p:cNvSpPr>
            <a:spLocks noChangeArrowheads="1"/>
          </p:cNvSpPr>
          <p:nvPr/>
        </p:nvSpPr>
        <p:spPr bwMode="auto">
          <a:xfrm>
            <a:off x="381000" y="1066800"/>
            <a:ext cx="457200" cy="38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pic>
        <p:nvPicPr>
          <p:cNvPr id="21509" name="Picture 5" descr="boys 1"/>
          <p:cNvPicPr>
            <a:picLocks noChangeAspect="1" noChangeArrowheads="1"/>
          </p:cNvPicPr>
          <p:nvPr/>
        </p:nvPicPr>
        <p:blipFill>
          <a:blip r:embed="rId3" cstate="print"/>
          <a:srcRect/>
          <a:stretch>
            <a:fillRect/>
          </a:stretch>
        </p:blipFill>
        <p:spPr bwMode="auto">
          <a:xfrm>
            <a:off x="2362200" y="1981200"/>
            <a:ext cx="5791200" cy="4114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2006 Washington OSPI.     All rights reserved.</a:t>
            </a:r>
          </a:p>
        </p:txBody>
      </p:sp>
      <p:sp>
        <p:nvSpPr>
          <p:cNvPr id="58370" name="Rectangle 2"/>
          <p:cNvSpPr>
            <a:spLocks noGrp="1" noChangeArrowheads="1"/>
          </p:cNvSpPr>
          <p:nvPr>
            <p:ph type="title"/>
          </p:nvPr>
        </p:nvSpPr>
        <p:spPr/>
        <p:txBody>
          <a:bodyPr/>
          <a:lstStyle/>
          <a:p>
            <a:r>
              <a:rPr lang="en-US" sz="4000"/>
              <a:t>Develop your point with description.</a:t>
            </a:r>
            <a:br>
              <a:rPr lang="en-US" sz="4000"/>
            </a:br>
            <a:r>
              <a:rPr lang="en-US" sz="1400"/>
              <a:t>Student Sample</a:t>
            </a:r>
            <a:endParaRPr lang="en-US" sz="4000"/>
          </a:p>
        </p:txBody>
      </p:sp>
      <p:pic>
        <p:nvPicPr>
          <p:cNvPr id="58372" name="Picture 4" descr="j0284916"/>
          <p:cNvPicPr>
            <a:picLocks noChangeAspect="1" noChangeArrowheads="1"/>
          </p:cNvPicPr>
          <p:nvPr/>
        </p:nvPicPr>
        <p:blipFill>
          <a:blip r:embed="rId3"/>
          <a:srcRect/>
          <a:stretch>
            <a:fillRect/>
          </a:stretch>
        </p:blipFill>
        <p:spPr bwMode="auto">
          <a:xfrm>
            <a:off x="4572000" y="2057400"/>
            <a:ext cx="3657600" cy="2419350"/>
          </a:xfrm>
          <a:prstGeom prst="rect">
            <a:avLst/>
          </a:prstGeom>
          <a:noFill/>
        </p:spPr>
      </p:pic>
      <p:sp>
        <p:nvSpPr>
          <p:cNvPr id="58374" name="Rectangle 6"/>
          <p:cNvSpPr>
            <a:spLocks noChangeArrowheads="1"/>
          </p:cNvSpPr>
          <p:nvPr/>
        </p:nvSpPr>
        <p:spPr bwMode="auto">
          <a:xfrm>
            <a:off x="762000" y="6324600"/>
            <a:ext cx="1065213" cy="336550"/>
          </a:xfrm>
          <a:prstGeom prst="rect">
            <a:avLst/>
          </a:prstGeom>
          <a:noFill/>
          <a:ln w="9525" algn="ctr">
            <a:noFill/>
            <a:miter lim="800000"/>
            <a:headEnd/>
            <a:tailEnd/>
          </a:ln>
          <a:effectLst/>
        </p:spPr>
        <p:txBody>
          <a:bodyPr wrap="none">
            <a:spAutoFit/>
          </a:bodyPr>
          <a:lstStyle/>
          <a:p>
            <a:pPr algn="ctr">
              <a:spcBef>
                <a:spcPct val="50000"/>
              </a:spcBef>
            </a:pPr>
            <a:r>
              <a:rPr lang="en-US" sz="1600" b="1">
                <a:solidFill>
                  <a:srgbClr val="FF3300"/>
                </a:solidFill>
              </a:rPr>
              <a:t>Lesson 1</a:t>
            </a:r>
          </a:p>
        </p:txBody>
      </p:sp>
      <p:sp>
        <p:nvSpPr>
          <p:cNvPr id="58377" name="Text Box 9"/>
          <p:cNvSpPr txBox="1">
            <a:spLocks noGrp="1" noChangeArrowheads="1"/>
          </p:cNvSpPr>
          <p:nvPr>
            <p:ph type="body" idx="1"/>
          </p:nvPr>
        </p:nvSpPr>
        <p:spPr>
          <a:xfrm>
            <a:off x="457200" y="1752600"/>
            <a:ext cx="3810000" cy="4525963"/>
          </a:xfrm>
          <a:noFill/>
          <a:ln/>
        </p:spPr>
        <p:txBody>
          <a:bodyPr/>
          <a:lstStyle/>
          <a:p>
            <a:pPr>
              <a:spcBef>
                <a:spcPct val="50000"/>
              </a:spcBef>
              <a:buFontTx/>
              <a:buNone/>
            </a:pPr>
            <a:r>
              <a:rPr lang="en-US" sz="2400"/>
              <a:t>    Jackie walked slowly to the Vietnam Veterans’ Memorial exhibit. </a:t>
            </a:r>
            <a:r>
              <a:rPr lang="en-US" sz="2400" u="sng"/>
              <a:t>In her hands were two yellow daffodils that she had brought with her on the hour-long bus ride.</a:t>
            </a:r>
            <a:r>
              <a:rPr lang="en-US" sz="2400"/>
              <a:t> </a:t>
            </a:r>
            <a:r>
              <a:rPr lang="en-US" sz="2400" u="sng"/>
              <a:t>Their green stems, snapped from the patch in the backyard, were slowly drying out.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2006 Washington OSPI.     All rights reserved.</a:t>
            </a:r>
          </a:p>
        </p:txBody>
      </p:sp>
      <p:sp>
        <p:nvSpPr>
          <p:cNvPr id="60418" name="Rectangle 2"/>
          <p:cNvSpPr>
            <a:spLocks noGrp="1" noChangeArrowheads="1"/>
          </p:cNvSpPr>
          <p:nvPr>
            <p:ph type="title"/>
          </p:nvPr>
        </p:nvSpPr>
        <p:spPr/>
        <p:txBody>
          <a:bodyPr/>
          <a:lstStyle/>
          <a:p>
            <a:r>
              <a:rPr lang="en-US"/>
              <a:t>DESCRIPTION – </a:t>
            </a:r>
            <a:r>
              <a:rPr lang="en-US" i="1"/>
              <a:t>your turn</a:t>
            </a:r>
            <a:endParaRPr lang="en-US"/>
          </a:p>
        </p:txBody>
      </p:sp>
      <p:sp>
        <p:nvSpPr>
          <p:cNvPr id="60419" name="Rectangle 3"/>
          <p:cNvSpPr>
            <a:spLocks noGrp="1" noChangeArrowheads="1"/>
          </p:cNvSpPr>
          <p:nvPr>
            <p:ph type="body" idx="1"/>
          </p:nvPr>
        </p:nvSpPr>
        <p:spPr/>
        <p:txBody>
          <a:bodyPr/>
          <a:lstStyle/>
          <a:p>
            <a:r>
              <a:rPr lang="en-US" sz="2800" dirty="0"/>
              <a:t>Description can take many forms and still be effective. </a:t>
            </a:r>
            <a:r>
              <a:rPr lang="en-US" sz="2800" u="sng" dirty="0"/>
              <a:t>Show</a:t>
            </a:r>
            <a:r>
              <a:rPr lang="en-US" sz="2800" dirty="0"/>
              <a:t>, don’t just </a:t>
            </a:r>
            <a:r>
              <a:rPr lang="en-US" sz="2800" u="sng" dirty="0"/>
              <a:t>tell,</a:t>
            </a:r>
            <a:r>
              <a:rPr lang="en-US" sz="2800" dirty="0"/>
              <a:t> your reader.  Be specific with your word choice. Try to create an image that appeals to your reader’s senses.</a:t>
            </a:r>
          </a:p>
          <a:p>
            <a:endParaRPr lang="en-US" sz="2800" dirty="0"/>
          </a:p>
          <a:p>
            <a:r>
              <a:rPr lang="en-US" sz="2800" dirty="0"/>
              <a:t>Work with your partner and write a paragraph that describes the cafeteria at your school. Elaborate using sensory </a:t>
            </a:r>
            <a:r>
              <a:rPr lang="en-US" sz="2800" dirty="0" smtClean="0"/>
              <a:t>details (hear, taste, smell, touch).</a:t>
            </a:r>
            <a:endParaRPr lang="en-US" sz="2800" dirty="0"/>
          </a:p>
          <a:p>
            <a:endParaRPr lang="en-US" sz="2800" dirty="0"/>
          </a:p>
        </p:txBody>
      </p:sp>
      <p:sp>
        <p:nvSpPr>
          <p:cNvPr id="60420" name="Text Box 4"/>
          <p:cNvSpPr txBox="1">
            <a:spLocks noChangeArrowheads="1"/>
          </p:cNvSpPr>
          <p:nvPr/>
        </p:nvSpPr>
        <p:spPr bwMode="auto">
          <a:xfrm>
            <a:off x="1066800" y="6172200"/>
            <a:ext cx="21336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2006 Washington OSPI.     All rights reserved.</a:t>
            </a:r>
          </a:p>
        </p:txBody>
      </p:sp>
      <p:sp>
        <p:nvSpPr>
          <p:cNvPr id="23554" name="Rectangle 2"/>
          <p:cNvSpPr>
            <a:spLocks noGrp="1" noChangeArrowheads="1"/>
          </p:cNvSpPr>
          <p:nvPr>
            <p:ph type="title"/>
          </p:nvPr>
        </p:nvSpPr>
        <p:spPr/>
        <p:txBody>
          <a:bodyPr/>
          <a:lstStyle/>
          <a:p>
            <a:r>
              <a:rPr lang="en-US"/>
              <a:t>Definition of Elaboration</a:t>
            </a:r>
          </a:p>
        </p:txBody>
      </p:sp>
      <p:sp>
        <p:nvSpPr>
          <p:cNvPr id="23555" name="Rectangle 3"/>
          <p:cNvSpPr>
            <a:spLocks noGrp="1" noChangeArrowheads="1"/>
          </p:cNvSpPr>
          <p:nvPr>
            <p:ph type="body" idx="1"/>
          </p:nvPr>
        </p:nvSpPr>
        <p:spPr>
          <a:xfrm>
            <a:off x="457200" y="1371600"/>
            <a:ext cx="8229600" cy="4525963"/>
          </a:xfrm>
        </p:spPr>
        <p:txBody>
          <a:bodyPr/>
          <a:lstStyle/>
          <a:p>
            <a:r>
              <a:rPr lang="en-US" sz="2800"/>
              <a:t>Elaboration means. . . </a:t>
            </a:r>
          </a:p>
          <a:p>
            <a:pPr lvl="1"/>
            <a:r>
              <a:rPr lang="en-US"/>
              <a:t>To tell the reader more using</a:t>
            </a:r>
          </a:p>
          <a:p>
            <a:pPr lvl="2"/>
            <a:r>
              <a:rPr lang="en-US" sz="2800"/>
              <a:t>Specific words</a:t>
            </a:r>
          </a:p>
          <a:p>
            <a:pPr lvl="2"/>
            <a:r>
              <a:rPr lang="en-US" sz="2800"/>
              <a:t>Extensions (phrases, clauses)</a:t>
            </a:r>
          </a:p>
          <a:p>
            <a:pPr lvl="2"/>
            <a:r>
              <a:rPr lang="en-US" sz="2800"/>
              <a:t>Onion-like layering of detail</a:t>
            </a:r>
          </a:p>
          <a:p>
            <a:pPr lvl="2"/>
            <a:r>
              <a:rPr lang="en-US" sz="2800"/>
              <a:t>Specific strategies, e.g., anecdotes or scenario, lists for specificity, examples, definitions, descriptions, quotations, statistics, and facts. </a:t>
            </a:r>
          </a:p>
        </p:txBody>
      </p:sp>
      <p:sp>
        <p:nvSpPr>
          <p:cNvPr id="23556" name="Text Box 4"/>
          <p:cNvSpPr txBox="1">
            <a:spLocks noChangeArrowheads="1"/>
          </p:cNvSpPr>
          <p:nvPr/>
        </p:nvSpPr>
        <p:spPr bwMode="auto">
          <a:xfrm>
            <a:off x="533400" y="5867400"/>
            <a:ext cx="1828800" cy="336550"/>
          </a:xfrm>
          <a:prstGeom prst="rect">
            <a:avLst/>
          </a:prstGeom>
          <a:noFill/>
          <a:ln w="9525" algn="ctr">
            <a:noFill/>
            <a:miter lim="800000"/>
            <a:headEnd/>
            <a:tailEnd/>
          </a:ln>
          <a:effectLst/>
        </p:spPr>
        <p:txBody>
          <a:bodyPr>
            <a:spAutoFit/>
          </a:bodyPr>
          <a:lstStyle/>
          <a:p>
            <a:pPr algn="ctr">
              <a:spcBef>
                <a:spcPct val="50000"/>
              </a:spcBef>
            </a:pPr>
            <a:r>
              <a:rPr lang="en-US" sz="1600" b="1">
                <a:solidFill>
                  <a:srgbClr val="FF5050"/>
                </a:solidFill>
              </a:rPr>
              <a:t>Lesson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Copyright 2006 Washington OSPI.     All rights reserved.</a:t>
            </a:r>
          </a:p>
        </p:txBody>
      </p:sp>
      <p:sp>
        <p:nvSpPr>
          <p:cNvPr id="25602" name="Rectangle 2"/>
          <p:cNvSpPr>
            <a:spLocks noGrp="1" noChangeArrowheads="1"/>
          </p:cNvSpPr>
          <p:nvPr>
            <p:ph type="title"/>
          </p:nvPr>
        </p:nvSpPr>
        <p:spPr/>
        <p:txBody>
          <a:bodyPr/>
          <a:lstStyle/>
          <a:p>
            <a:r>
              <a:rPr lang="en-US" sz="4000"/>
              <a:t>What does elaboration look like?</a:t>
            </a:r>
          </a:p>
        </p:txBody>
      </p:sp>
      <p:sp>
        <p:nvSpPr>
          <p:cNvPr id="25603" name="Rectangle 3"/>
          <p:cNvSpPr>
            <a:spLocks noGrp="1" noChangeArrowheads="1"/>
          </p:cNvSpPr>
          <p:nvPr>
            <p:ph type="body" idx="1"/>
          </p:nvPr>
        </p:nvSpPr>
        <p:spPr>
          <a:xfrm>
            <a:off x="381000" y="1066800"/>
            <a:ext cx="8229600" cy="4525963"/>
          </a:xfrm>
        </p:spPr>
        <p:txBody>
          <a:bodyPr/>
          <a:lstStyle/>
          <a:p>
            <a:endParaRPr lang="en-US" b="1" u="sng"/>
          </a:p>
          <a:p>
            <a:r>
              <a:rPr lang="en-US" b="1" u="sng"/>
              <a:t>ANECDOTES </a:t>
            </a:r>
            <a:r>
              <a:rPr lang="en-US"/>
              <a:t>-</a:t>
            </a:r>
            <a:r>
              <a:rPr lang="en-US">
                <a:cs typeface="Arial" charset="0"/>
              </a:rPr>
              <a:t>-</a:t>
            </a:r>
            <a:r>
              <a:rPr lang="en-US"/>
              <a:t> An anecdote is a short narrative inserted into an essay that develops an idea or argument.  This sounds like. . . </a:t>
            </a:r>
          </a:p>
          <a:p>
            <a:endParaRPr lang="en-US"/>
          </a:p>
        </p:txBody>
      </p:sp>
      <p:sp>
        <p:nvSpPr>
          <p:cNvPr id="25604" name="AutoShape 4"/>
          <p:cNvSpPr>
            <a:spLocks noChangeArrowheads="1"/>
          </p:cNvSpPr>
          <p:nvPr/>
        </p:nvSpPr>
        <p:spPr bwMode="auto">
          <a:xfrm>
            <a:off x="5029200" y="3733800"/>
            <a:ext cx="3733800" cy="990600"/>
          </a:xfrm>
          <a:prstGeom prst="wedgeRectCallout">
            <a:avLst>
              <a:gd name="adj1" fmla="val -43366"/>
              <a:gd name="adj2" fmla="val 154968"/>
            </a:avLst>
          </a:prstGeom>
          <a:solidFill>
            <a:srgbClr val="FFFF99"/>
          </a:solidFill>
          <a:ln w="9525">
            <a:solidFill>
              <a:schemeClr val="tx1"/>
            </a:solidFill>
            <a:miter lim="800000"/>
            <a:headEnd/>
            <a:tailEnd/>
          </a:ln>
          <a:effectLst/>
        </p:spPr>
        <p:txBody>
          <a:bodyPr/>
          <a:lstStyle/>
          <a:p>
            <a:pPr algn="ctr"/>
            <a:r>
              <a:rPr lang="en-US" b="1"/>
              <a:t>Hey, I remember the time when I had to carry my . . . </a:t>
            </a:r>
          </a:p>
        </p:txBody>
      </p:sp>
      <p:sp>
        <p:nvSpPr>
          <p:cNvPr id="25605" name="AutoShape 5"/>
          <p:cNvSpPr>
            <a:spLocks noChangeArrowheads="1"/>
          </p:cNvSpPr>
          <p:nvPr/>
        </p:nvSpPr>
        <p:spPr bwMode="auto">
          <a:xfrm>
            <a:off x="457200" y="3733800"/>
            <a:ext cx="3733800" cy="990600"/>
          </a:xfrm>
          <a:prstGeom prst="wedgeRectCallout">
            <a:avLst>
              <a:gd name="adj1" fmla="val 34398"/>
              <a:gd name="adj2" fmla="val 157852"/>
            </a:avLst>
          </a:prstGeom>
          <a:solidFill>
            <a:srgbClr val="FFFF99"/>
          </a:solidFill>
          <a:ln w="9525">
            <a:solidFill>
              <a:schemeClr val="tx1"/>
            </a:solidFill>
            <a:miter lim="800000"/>
            <a:headEnd/>
            <a:tailEnd/>
          </a:ln>
          <a:effectLst/>
        </p:spPr>
        <p:txBody>
          <a:bodyPr/>
          <a:lstStyle/>
          <a:p>
            <a:pPr algn="ctr"/>
            <a:r>
              <a:rPr lang="en-US" b="1"/>
              <a:t>Once when I was in middle school, the kids would </a:t>
            </a:r>
          </a:p>
          <a:p>
            <a:pPr algn="ctr"/>
            <a:r>
              <a:rPr lang="en-US" b="1"/>
              <a:t>always. . . </a:t>
            </a:r>
          </a:p>
        </p:txBody>
      </p:sp>
      <p:sp>
        <p:nvSpPr>
          <p:cNvPr id="25606" name="Text Box 6"/>
          <p:cNvSpPr txBox="1">
            <a:spLocks noChangeArrowheads="1"/>
          </p:cNvSpPr>
          <p:nvPr/>
        </p:nvSpPr>
        <p:spPr bwMode="auto">
          <a:xfrm>
            <a:off x="685800" y="6324600"/>
            <a:ext cx="1600200" cy="366713"/>
          </a:xfrm>
          <a:prstGeom prst="rect">
            <a:avLst/>
          </a:prstGeom>
          <a:noFill/>
          <a:ln w="9525">
            <a:noFill/>
            <a:miter lim="800000"/>
            <a:headEnd/>
            <a:tailEnd/>
          </a:ln>
          <a:effectLst/>
        </p:spPr>
        <p:txBody>
          <a:bodyPr>
            <a:spAutoFit/>
          </a:bodyPr>
          <a:lstStyle/>
          <a:p>
            <a:pPr>
              <a:spcBef>
                <a:spcPct val="50000"/>
              </a:spcBef>
            </a:pPr>
            <a:r>
              <a:rPr lang="en-US" b="1">
                <a:solidFill>
                  <a:srgbClr val="FF3300"/>
                </a:solidFill>
              </a:rPr>
              <a:t>Lesson 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t>Copyright 2006 Washington OSPI.     All rights reserved.</a:t>
            </a:r>
          </a:p>
        </p:txBody>
      </p:sp>
      <p:pic>
        <p:nvPicPr>
          <p:cNvPr id="27650" name="Picture 2" descr="j0234687"/>
          <p:cNvPicPr>
            <a:picLocks noChangeAspect="1" noChangeArrowheads="1" noCrop="1"/>
          </p:cNvPicPr>
          <p:nvPr/>
        </p:nvPicPr>
        <p:blipFill>
          <a:blip r:embed="rId3"/>
          <a:srcRect/>
          <a:stretch>
            <a:fillRect/>
          </a:stretch>
        </p:blipFill>
        <p:spPr bwMode="auto">
          <a:xfrm>
            <a:off x="4800600" y="4648200"/>
            <a:ext cx="1600200" cy="1219200"/>
          </a:xfrm>
          <a:prstGeom prst="rect">
            <a:avLst/>
          </a:prstGeom>
          <a:noFill/>
        </p:spPr>
      </p:pic>
      <p:sp>
        <p:nvSpPr>
          <p:cNvPr id="27651" name="Rectangle 3"/>
          <p:cNvSpPr>
            <a:spLocks noGrp="1" noChangeArrowheads="1"/>
          </p:cNvSpPr>
          <p:nvPr>
            <p:ph type="title"/>
          </p:nvPr>
        </p:nvSpPr>
        <p:spPr/>
        <p:txBody>
          <a:bodyPr/>
          <a:lstStyle/>
          <a:p>
            <a:r>
              <a:rPr lang="en-US" sz="3800"/>
              <a:t>Develop your point with an anecdote.</a:t>
            </a:r>
            <a:br>
              <a:rPr lang="en-US" sz="3800"/>
            </a:br>
            <a:r>
              <a:rPr lang="en-US" sz="1400"/>
              <a:t>Student sample</a:t>
            </a:r>
            <a:endParaRPr lang="en-US" sz="4000"/>
          </a:p>
        </p:txBody>
      </p:sp>
      <p:sp>
        <p:nvSpPr>
          <p:cNvPr id="27653" name="AutoShape 5"/>
          <p:cNvSpPr>
            <a:spLocks noChangeArrowheads="1"/>
          </p:cNvSpPr>
          <p:nvPr/>
        </p:nvSpPr>
        <p:spPr bwMode="auto">
          <a:xfrm>
            <a:off x="4267200" y="1371600"/>
            <a:ext cx="3886200" cy="2667000"/>
          </a:xfrm>
          <a:prstGeom prst="cloudCallout">
            <a:avLst>
              <a:gd name="adj1" fmla="val -19324"/>
              <a:gd name="adj2" fmla="val 88986"/>
            </a:avLst>
          </a:prstGeom>
          <a:solidFill>
            <a:srgbClr val="FFFF99"/>
          </a:solidFill>
          <a:ln w="9525">
            <a:solidFill>
              <a:schemeClr val="tx1"/>
            </a:solidFill>
            <a:round/>
            <a:headEnd/>
            <a:tailEnd/>
          </a:ln>
          <a:effectLst/>
        </p:spPr>
        <p:txBody>
          <a:bodyPr/>
          <a:lstStyle/>
          <a:p>
            <a:pPr algn="ctr"/>
            <a:endParaRPr lang="en-US" sz="2400"/>
          </a:p>
        </p:txBody>
      </p:sp>
      <p:pic>
        <p:nvPicPr>
          <p:cNvPr id="27654" name="Picture 6" descr="j0199036"/>
          <p:cNvPicPr>
            <a:picLocks noChangeAspect="1" noChangeArrowheads="1"/>
          </p:cNvPicPr>
          <p:nvPr/>
        </p:nvPicPr>
        <p:blipFill>
          <a:blip r:embed="rId4"/>
          <a:srcRect/>
          <a:stretch>
            <a:fillRect/>
          </a:stretch>
        </p:blipFill>
        <p:spPr bwMode="auto">
          <a:xfrm>
            <a:off x="5334000" y="2286000"/>
            <a:ext cx="1570038" cy="1730375"/>
          </a:xfrm>
          <a:prstGeom prst="rect">
            <a:avLst/>
          </a:prstGeom>
          <a:solidFill>
            <a:srgbClr val="FFFF99"/>
          </a:solidFill>
        </p:spPr>
      </p:pic>
      <p:sp>
        <p:nvSpPr>
          <p:cNvPr id="27655" name="Text Box 7"/>
          <p:cNvSpPr txBox="1">
            <a:spLocks noChangeArrowheads="1"/>
          </p:cNvSpPr>
          <p:nvPr/>
        </p:nvSpPr>
        <p:spPr bwMode="auto">
          <a:xfrm>
            <a:off x="381000" y="1371600"/>
            <a:ext cx="2895600" cy="4486275"/>
          </a:xfrm>
          <a:prstGeom prst="rect">
            <a:avLst/>
          </a:prstGeom>
          <a:noFill/>
          <a:ln w="9525" algn="ctr">
            <a:noFill/>
            <a:miter lim="800000"/>
            <a:headEnd/>
            <a:tailEnd/>
          </a:ln>
          <a:effectLst/>
        </p:spPr>
        <p:txBody>
          <a:bodyPr>
            <a:spAutoFit/>
          </a:bodyPr>
          <a:lstStyle/>
          <a:p>
            <a:pPr>
              <a:spcBef>
                <a:spcPct val="50000"/>
              </a:spcBef>
            </a:pPr>
            <a:r>
              <a:rPr lang="en-US" dirty="0"/>
              <a:t>     You can’t give up, Jack.  </a:t>
            </a:r>
            <a:r>
              <a:rPr lang="en-US" u="sng" dirty="0"/>
              <a:t>I remember one time when I played on the high school baseball team.  We were losing, and it was the 8</a:t>
            </a:r>
            <a:r>
              <a:rPr lang="en-US" u="sng" baseline="30000" dirty="0"/>
              <a:t>th</a:t>
            </a:r>
            <a:r>
              <a:rPr lang="en-US" u="sng" dirty="0"/>
              <a:t> inning.  Everyone was getting discouraged, and then the coach said, “BOYS! You’ve got to RALLY here!  Turn your ball caps around and GET OUT THERE!”</a:t>
            </a:r>
            <a:r>
              <a:rPr lang="en-US" dirty="0"/>
              <a:t>  So, Jack, turn your ball cap – I mean ATTITUDE -- around and get out there! </a:t>
            </a:r>
          </a:p>
        </p:txBody>
      </p:sp>
      <p:sp>
        <p:nvSpPr>
          <p:cNvPr id="27656" name="Text Box 8"/>
          <p:cNvSpPr txBox="1">
            <a:spLocks noChangeArrowheads="1"/>
          </p:cNvSpPr>
          <p:nvPr/>
        </p:nvSpPr>
        <p:spPr bwMode="auto">
          <a:xfrm>
            <a:off x="381000" y="6172200"/>
            <a:ext cx="2209800" cy="336550"/>
          </a:xfrm>
          <a:prstGeom prst="rect">
            <a:avLst/>
          </a:prstGeom>
          <a:noFill/>
          <a:ln w="9525" algn="ctr">
            <a:noFill/>
            <a:miter lim="800000"/>
            <a:headEnd/>
            <a:tailEnd/>
          </a:ln>
          <a:effectLst/>
        </p:spPr>
        <p:txBody>
          <a:bodyPr>
            <a:spAutoFit/>
          </a:bodyPr>
          <a:lstStyle/>
          <a:p>
            <a:pPr algn="ct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2006 Washington OSPI.     All rights reserved.</a:t>
            </a:r>
          </a:p>
        </p:txBody>
      </p:sp>
      <p:sp>
        <p:nvSpPr>
          <p:cNvPr id="29698" name="Rectangle 2"/>
          <p:cNvSpPr>
            <a:spLocks noGrp="1" noChangeArrowheads="1"/>
          </p:cNvSpPr>
          <p:nvPr>
            <p:ph type="title"/>
          </p:nvPr>
        </p:nvSpPr>
        <p:spPr/>
        <p:txBody>
          <a:bodyPr/>
          <a:lstStyle/>
          <a:p>
            <a:r>
              <a:rPr lang="en-US"/>
              <a:t>ANECDOTES - </a:t>
            </a:r>
            <a:r>
              <a:rPr lang="en-US" i="1"/>
              <a:t>your turn</a:t>
            </a:r>
          </a:p>
        </p:txBody>
      </p:sp>
      <p:sp>
        <p:nvSpPr>
          <p:cNvPr id="29699" name="Rectangle 3"/>
          <p:cNvSpPr>
            <a:spLocks noGrp="1" noChangeArrowheads="1"/>
          </p:cNvSpPr>
          <p:nvPr>
            <p:ph type="body" idx="1"/>
          </p:nvPr>
        </p:nvSpPr>
        <p:spPr>
          <a:xfrm>
            <a:off x="457200" y="1600200"/>
            <a:ext cx="8229600" cy="4343400"/>
          </a:xfrm>
        </p:spPr>
        <p:txBody>
          <a:bodyPr/>
          <a:lstStyle/>
          <a:p>
            <a:r>
              <a:rPr lang="en-US" sz="2800"/>
              <a:t>Do you remember any </a:t>
            </a:r>
            <a:r>
              <a:rPr lang="en-US" sz="2800" u="sng"/>
              <a:t>teacher</a:t>
            </a:r>
            <a:r>
              <a:rPr lang="en-US" sz="2800"/>
              <a:t> who told lots of stories as they were teaching? Or </a:t>
            </a:r>
            <a:r>
              <a:rPr lang="en-US" sz="2800" u="sng"/>
              <a:t>parents</a:t>
            </a:r>
            <a:r>
              <a:rPr lang="en-US" sz="2800"/>
              <a:t> who told stories about “when they were young”?</a:t>
            </a:r>
          </a:p>
          <a:p>
            <a:endParaRPr lang="en-US" sz="2800"/>
          </a:p>
          <a:p>
            <a:r>
              <a:rPr lang="en-US" sz="2800"/>
              <a:t>This is an effective way to make or develop a point.  Share some with your classmates.</a:t>
            </a:r>
          </a:p>
          <a:p>
            <a:pPr>
              <a:buFontTx/>
              <a:buNone/>
            </a:pPr>
            <a:endParaRPr lang="en-US" sz="2800"/>
          </a:p>
          <a:p>
            <a:endParaRPr lang="en-US" sz="2800"/>
          </a:p>
        </p:txBody>
      </p:sp>
      <p:sp>
        <p:nvSpPr>
          <p:cNvPr id="29700" name="Text Box 4"/>
          <p:cNvSpPr txBox="1">
            <a:spLocks noChangeArrowheads="1"/>
          </p:cNvSpPr>
          <p:nvPr/>
        </p:nvSpPr>
        <p:spPr bwMode="auto">
          <a:xfrm>
            <a:off x="685800" y="6096000"/>
            <a:ext cx="22098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t>Copyright 2006 Washington OSPI.     All rights reserved.</a:t>
            </a:r>
          </a:p>
        </p:txBody>
      </p:sp>
      <p:sp>
        <p:nvSpPr>
          <p:cNvPr id="31746" name="Rectangle 2"/>
          <p:cNvSpPr>
            <a:spLocks noGrp="1" noChangeArrowheads="1"/>
          </p:cNvSpPr>
          <p:nvPr>
            <p:ph type="title"/>
          </p:nvPr>
        </p:nvSpPr>
        <p:spPr/>
        <p:txBody>
          <a:bodyPr/>
          <a:lstStyle/>
          <a:p>
            <a:r>
              <a:rPr lang="en-US" sz="4000"/>
              <a:t>What does elaboration look like?</a:t>
            </a:r>
          </a:p>
        </p:txBody>
      </p:sp>
      <p:sp>
        <p:nvSpPr>
          <p:cNvPr id="31747" name="Rectangle 3"/>
          <p:cNvSpPr>
            <a:spLocks noGrp="1" noChangeArrowheads="1"/>
          </p:cNvSpPr>
          <p:nvPr>
            <p:ph type="body" idx="1"/>
          </p:nvPr>
        </p:nvSpPr>
        <p:spPr/>
        <p:txBody>
          <a:bodyPr/>
          <a:lstStyle/>
          <a:p>
            <a:r>
              <a:rPr lang="en-US" b="1" u="sng"/>
              <a:t>EXAMPLES</a:t>
            </a:r>
            <a:r>
              <a:rPr lang="en-US"/>
              <a:t> -- provide more specific information about an idea. This sounds like. . . </a:t>
            </a:r>
          </a:p>
          <a:p>
            <a:pPr>
              <a:buFontTx/>
              <a:buNone/>
            </a:pPr>
            <a:endParaRPr lang="en-US"/>
          </a:p>
        </p:txBody>
      </p:sp>
      <p:sp>
        <p:nvSpPr>
          <p:cNvPr id="31748" name="AutoShape 4"/>
          <p:cNvSpPr>
            <a:spLocks noChangeArrowheads="1"/>
          </p:cNvSpPr>
          <p:nvPr/>
        </p:nvSpPr>
        <p:spPr bwMode="auto">
          <a:xfrm>
            <a:off x="228600" y="3657600"/>
            <a:ext cx="2667000" cy="1524000"/>
          </a:xfrm>
          <a:prstGeom prst="wedgeRectCallout">
            <a:avLst>
              <a:gd name="adj1" fmla="val 30236"/>
              <a:gd name="adj2" fmla="val 93856"/>
            </a:avLst>
          </a:prstGeom>
          <a:solidFill>
            <a:srgbClr val="FFFF99"/>
          </a:solidFill>
          <a:ln w="9525">
            <a:solidFill>
              <a:schemeClr val="tx1"/>
            </a:solidFill>
            <a:miter lim="800000"/>
            <a:headEnd/>
            <a:tailEnd/>
          </a:ln>
          <a:effectLst/>
        </p:spPr>
        <p:txBody>
          <a:bodyPr/>
          <a:lstStyle/>
          <a:p>
            <a:r>
              <a:rPr lang="en-US" b="1"/>
              <a:t>The cats were all acting like they were crazy.  </a:t>
            </a:r>
            <a:r>
              <a:rPr lang="en-US" b="1" u="sng"/>
              <a:t>For example</a:t>
            </a:r>
            <a:r>
              <a:rPr lang="en-US" b="1"/>
              <a:t>, one jumped at me with all …</a:t>
            </a:r>
            <a:endParaRPr lang="en-US"/>
          </a:p>
        </p:txBody>
      </p:sp>
      <p:sp>
        <p:nvSpPr>
          <p:cNvPr id="31749" name="AutoShape 5"/>
          <p:cNvSpPr>
            <a:spLocks noChangeArrowheads="1"/>
          </p:cNvSpPr>
          <p:nvPr/>
        </p:nvSpPr>
        <p:spPr bwMode="auto">
          <a:xfrm>
            <a:off x="3124200" y="3581400"/>
            <a:ext cx="2667000" cy="1828800"/>
          </a:xfrm>
          <a:prstGeom prst="wedgeRectCallout">
            <a:avLst>
              <a:gd name="adj1" fmla="val 11727"/>
              <a:gd name="adj2" fmla="val 91926"/>
            </a:avLst>
          </a:prstGeom>
          <a:solidFill>
            <a:srgbClr val="FFFF99"/>
          </a:solidFill>
          <a:ln w="9525">
            <a:solidFill>
              <a:schemeClr val="tx1"/>
            </a:solidFill>
            <a:miter lim="800000"/>
            <a:headEnd/>
            <a:tailEnd/>
          </a:ln>
          <a:effectLst/>
        </p:spPr>
        <p:txBody>
          <a:bodyPr/>
          <a:lstStyle/>
          <a:p>
            <a:r>
              <a:rPr lang="en-US" b="1"/>
              <a:t>We had a barrage of different weather last week:  hail, rain, snow, and sunshine</a:t>
            </a:r>
            <a:r>
              <a:rPr lang="en-US"/>
              <a:t>.</a:t>
            </a:r>
          </a:p>
        </p:txBody>
      </p:sp>
      <p:sp>
        <p:nvSpPr>
          <p:cNvPr id="31750" name="AutoShape 6"/>
          <p:cNvSpPr>
            <a:spLocks noChangeArrowheads="1"/>
          </p:cNvSpPr>
          <p:nvPr/>
        </p:nvSpPr>
        <p:spPr bwMode="auto">
          <a:xfrm>
            <a:off x="6019800" y="3581400"/>
            <a:ext cx="2667000" cy="1828800"/>
          </a:xfrm>
          <a:prstGeom prst="wedgeRectCallout">
            <a:avLst>
              <a:gd name="adj1" fmla="val -31250"/>
              <a:gd name="adj2" fmla="val 102171"/>
            </a:avLst>
          </a:prstGeom>
          <a:solidFill>
            <a:srgbClr val="FFFF99"/>
          </a:solidFill>
          <a:ln w="9525">
            <a:solidFill>
              <a:schemeClr val="tx1"/>
            </a:solidFill>
            <a:miter lim="800000"/>
            <a:headEnd/>
            <a:tailEnd/>
          </a:ln>
          <a:effectLst/>
        </p:spPr>
        <p:txBody>
          <a:bodyPr/>
          <a:lstStyle/>
          <a:p>
            <a:r>
              <a:rPr lang="en-US" b="1"/>
              <a:t>My brothers always seem to pick on me.  </a:t>
            </a:r>
            <a:r>
              <a:rPr lang="en-US" b="1" u="sng"/>
              <a:t>For instance</a:t>
            </a:r>
            <a:r>
              <a:rPr lang="en-US" b="1"/>
              <a:t>, they may hide my soccer shoes before a game.</a:t>
            </a:r>
            <a:r>
              <a:rPr lang="en-US"/>
              <a:t> </a:t>
            </a:r>
          </a:p>
        </p:txBody>
      </p:sp>
      <p:sp>
        <p:nvSpPr>
          <p:cNvPr id="31751" name="Text Box 7"/>
          <p:cNvSpPr txBox="1">
            <a:spLocks noChangeArrowheads="1"/>
          </p:cNvSpPr>
          <p:nvPr/>
        </p:nvSpPr>
        <p:spPr bwMode="auto">
          <a:xfrm>
            <a:off x="762000" y="6172200"/>
            <a:ext cx="16002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Copyright 2006 Washington OSPI.     All rights reserved.</a:t>
            </a:r>
          </a:p>
        </p:txBody>
      </p:sp>
      <p:sp>
        <p:nvSpPr>
          <p:cNvPr id="33794" name="Rectangle 2"/>
          <p:cNvSpPr>
            <a:spLocks noGrp="1" noChangeArrowheads="1"/>
          </p:cNvSpPr>
          <p:nvPr>
            <p:ph type="title"/>
          </p:nvPr>
        </p:nvSpPr>
        <p:spPr/>
        <p:txBody>
          <a:bodyPr/>
          <a:lstStyle/>
          <a:p>
            <a:r>
              <a:rPr lang="en-US" sz="4000"/>
              <a:t>Develop your point with an example.</a:t>
            </a:r>
            <a:br>
              <a:rPr lang="en-US" sz="4000"/>
            </a:br>
            <a:r>
              <a:rPr lang="en-US" sz="1400"/>
              <a:t>Student Sample</a:t>
            </a:r>
            <a:endParaRPr lang="en-US" sz="4000"/>
          </a:p>
        </p:txBody>
      </p:sp>
      <p:pic>
        <p:nvPicPr>
          <p:cNvPr id="33796" name="Picture 4" descr="j0285698"/>
          <p:cNvPicPr>
            <a:picLocks noChangeAspect="1" noChangeArrowheads="1"/>
          </p:cNvPicPr>
          <p:nvPr/>
        </p:nvPicPr>
        <p:blipFill>
          <a:blip r:embed="rId3"/>
          <a:srcRect/>
          <a:stretch>
            <a:fillRect/>
          </a:stretch>
        </p:blipFill>
        <p:spPr bwMode="auto">
          <a:xfrm>
            <a:off x="5943600" y="1905000"/>
            <a:ext cx="2590800" cy="3352800"/>
          </a:xfrm>
          <a:prstGeom prst="rect">
            <a:avLst/>
          </a:prstGeom>
          <a:noFill/>
        </p:spPr>
      </p:pic>
      <p:sp>
        <p:nvSpPr>
          <p:cNvPr id="33797" name="Text Box 5"/>
          <p:cNvSpPr txBox="1">
            <a:spLocks noChangeArrowheads="1"/>
          </p:cNvSpPr>
          <p:nvPr/>
        </p:nvSpPr>
        <p:spPr bwMode="auto">
          <a:xfrm>
            <a:off x="1219200" y="1905000"/>
            <a:ext cx="3200400" cy="3662363"/>
          </a:xfrm>
          <a:prstGeom prst="rect">
            <a:avLst/>
          </a:prstGeom>
          <a:noFill/>
          <a:ln w="9525" algn="ctr">
            <a:noFill/>
            <a:miter lim="800000"/>
            <a:headEnd/>
            <a:tailEnd/>
          </a:ln>
          <a:effectLst/>
        </p:spPr>
        <p:txBody>
          <a:bodyPr>
            <a:spAutoFit/>
          </a:bodyPr>
          <a:lstStyle/>
          <a:p>
            <a:pPr>
              <a:spcBef>
                <a:spcPct val="50000"/>
              </a:spcBef>
            </a:pPr>
            <a:r>
              <a:rPr lang="en-US"/>
              <a:t>     The game of golf can be played for an entire lifetime and also by yourself.  People of any age can go out and play a round of golf whenever they want as opposed to team sports.  </a:t>
            </a:r>
            <a:r>
              <a:rPr lang="en-US" u="sng"/>
              <a:t>For example, football, soccer, and volleyball take an entire team of people to play.</a:t>
            </a:r>
            <a:r>
              <a:rPr lang="en-US"/>
              <a:t> How many times are you going to call up ten or more of your friends and go play sports?   </a:t>
            </a:r>
          </a:p>
        </p:txBody>
      </p:sp>
      <p:sp>
        <p:nvSpPr>
          <p:cNvPr id="33798" name="Text Box 6"/>
          <p:cNvSpPr txBox="1">
            <a:spLocks noChangeArrowheads="1"/>
          </p:cNvSpPr>
          <p:nvPr/>
        </p:nvSpPr>
        <p:spPr bwMode="auto">
          <a:xfrm>
            <a:off x="838200" y="5791200"/>
            <a:ext cx="2286000" cy="884238"/>
          </a:xfrm>
          <a:prstGeom prst="rect">
            <a:avLst/>
          </a:prstGeom>
          <a:noFill/>
          <a:ln w="9525" algn="ctr">
            <a:noFill/>
            <a:miter lim="800000"/>
            <a:headEnd/>
            <a:tailEnd/>
          </a:ln>
          <a:effectLst/>
        </p:spPr>
        <p:txBody>
          <a:bodyPr>
            <a:spAutoFit/>
          </a:bodyPr>
          <a:lstStyle/>
          <a:p>
            <a:pPr>
              <a:spcBef>
                <a:spcPct val="50000"/>
              </a:spcBef>
            </a:pPr>
            <a:r>
              <a:rPr lang="en-US" sz="1600" b="1">
                <a:solidFill>
                  <a:srgbClr val="FF3300"/>
                </a:solidFill>
              </a:rPr>
              <a:t>Lesson 1</a:t>
            </a:r>
          </a:p>
          <a:p>
            <a:pPr algn="ctr">
              <a:spcBef>
                <a:spcPct val="50000"/>
              </a:spcBef>
            </a:pPr>
            <a:endParaRPr lang="en-U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Copyright 2006 Washington OSPI.     All rights reserved.</a:t>
            </a:r>
          </a:p>
        </p:txBody>
      </p:sp>
      <p:sp>
        <p:nvSpPr>
          <p:cNvPr id="35842" name="Rectangle 2"/>
          <p:cNvSpPr>
            <a:spLocks noGrp="1" noChangeArrowheads="1"/>
          </p:cNvSpPr>
          <p:nvPr>
            <p:ph type="title"/>
          </p:nvPr>
        </p:nvSpPr>
        <p:spPr/>
        <p:txBody>
          <a:bodyPr/>
          <a:lstStyle/>
          <a:p>
            <a:r>
              <a:rPr lang="en-US"/>
              <a:t>EXAMPLES - </a:t>
            </a:r>
            <a:r>
              <a:rPr lang="en-US" i="1"/>
              <a:t>your turn</a:t>
            </a:r>
            <a:endParaRPr lang="en-US"/>
          </a:p>
        </p:txBody>
      </p:sp>
      <p:sp>
        <p:nvSpPr>
          <p:cNvPr id="35843" name="Rectangle 3"/>
          <p:cNvSpPr>
            <a:spLocks noGrp="1" noChangeArrowheads="1"/>
          </p:cNvSpPr>
          <p:nvPr>
            <p:ph type="body" idx="1"/>
          </p:nvPr>
        </p:nvSpPr>
        <p:spPr/>
        <p:txBody>
          <a:bodyPr/>
          <a:lstStyle/>
          <a:p>
            <a:r>
              <a:rPr lang="en-US"/>
              <a:t>Examples are an effective way to help the reader understand your ideas.</a:t>
            </a:r>
          </a:p>
          <a:p>
            <a:pPr>
              <a:buFontTx/>
              <a:buNone/>
            </a:pPr>
            <a:endParaRPr lang="en-US"/>
          </a:p>
          <a:p>
            <a:r>
              <a:rPr lang="en-US"/>
              <a:t>Tell a classmate about a situation at school and provide him/her with an example.  </a:t>
            </a:r>
          </a:p>
        </p:txBody>
      </p:sp>
      <p:sp>
        <p:nvSpPr>
          <p:cNvPr id="35844" name="Text Box 4"/>
          <p:cNvSpPr txBox="1">
            <a:spLocks noChangeArrowheads="1"/>
          </p:cNvSpPr>
          <p:nvPr/>
        </p:nvSpPr>
        <p:spPr bwMode="auto">
          <a:xfrm>
            <a:off x="762000" y="6019800"/>
            <a:ext cx="1752600" cy="336550"/>
          </a:xfrm>
          <a:prstGeom prst="rect">
            <a:avLst/>
          </a:prstGeom>
          <a:noFill/>
          <a:ln w="9525">
            <a:noFill/>
            <a:miter lim="800000"/>
            <a:headEnd/>
            <a:tailEnd/>
          </a:ln>
          <a:effectLst/>
        </p:spPr>
        <p:txBody>
          <a:bodyPr>
            <a:spAutoFit/>
          </a:bodyPr>
          <a:lstStyle/>
          <a:p>
            <a:pPr>
              <a:spcBef>
                <a:spcPct val="50000"/>
              </a:spcBef>
            </a:pPr>
            <a:r>
              <a:rPr lang="en-US" sz="1600" b="1">
                <a:solidFill>
                  <a:srgbClr val="FF3300"/>
                </a:solidFill>
              </a:rPr>
              <a:t>Lesson 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1127</TotalTime>
  <Words>2063</Words>
  <Application>Microsoft Office PowerPoint</Application>
  <PresentationFormat>On-screen Show (4:3)</PresentationFormat>
  <Paragraphs>169</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Developing Body Paragraphs</vt:lpstr>
      <vt:lpstr>      DEFINING ELABORATION       Lesson 1</vt:lpstr>
      <vt:lpstr>Definition of Elaboration</vt:lpstr>
      <vt:lpstr>What does elaboration look like?</vt:lpstr>
      <vt:lpstr>Develop your point with an anecdote. Student sample</vt:lpstr>
      <vt:lpstr>ANECDOTES - your turn</vt:lpstr>
      <vt:lpstr>What does elaboration look like?</vt:lpstr>
      <vt:lpstr>Develop your point with an example. Student Sample</vt:lpstr>
      <vt:lpstr>EXAMPLES - your turn</vt:lpstr>
      <vt:lpstr>What does elaboration look like?</vt:lpstr>
      <vt:lpstr>Develop your point with a definition. Student sample</vt:lpstr>
      <vt:lpstr>DEFINITION – your turn</vt:lpstr>
      <vt:lpstr>What does elaboration look like?</vt:lpstr>
      <vt:lpstr>Develop your point with facts and statistics. Student Sample</vt:lpstr>
      <vt:lpstr>STATISTICS and FACTS – your turn</vt:lpstr>
      <vt:lpstr>What does elaboration look like?</vt:lpstr>
      <vt:lpstr>Develop your point with quotations. Student Sample</vt:lpstr>
      <vt:lpstr>QUOTATION – your turn</vt:lpstr>
      <vt:lpstr>What does elaboration look like?</vt:lpstr>
      <vt:lpstr>Develop your point with description. Student Sample</vt:lpstr>
      <vt:lpstr>DESCRIPTION – your turn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Betsy Cornell</dc:creator>
  <cp:lastModifiedBy>Megan Kingsley</cp:lastModifiedBy>
  <cp:revision>56</cp:revision>
  <dcterms:created xsi:type="dcterms:W3CDTF">2005-12-31T02:38:37Z</dcterms:created>
  <dcterms:modified xsi:type="dcterms:W3CDTF">2013-05-31T14:16:54Z</dcterms:modified>
</cp:coreProperties>
</file>